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embedTrueTypeFonts="1" autoCompressPictures="0">
  <p:sldMasterIdLst>
    <p:sldMasterId id="2147483648" r:id="rId5"/>
  </p:sldMasterIdLst>
  <p:notesMasterIdLst>
    <p:notesMasterId r:id="rId24"/>
  </p:notesMasterIdLst>
  <p:handoutMasterIdLst>
    <p:handoutMasterId r:id="rId25"/>
  </p:handoutMasterIdLst>
  <p:sldIdLst>
    <p:sldId id="303" r:id="rId6"/>
    <p:sldId id="266" r:id="rId7"/>
    <p:sldId id="268" r:id="rId8"/>
    <p:sldId id="304" r:id="rId9"/>
    <p:sldId id="286" r:id="rId10"/>
    <p:sldId id="493" r:id="rId11"/>
    <p:sldId id="307" r:id="rId12"/>
    <p:sldId id="289" r:id="rId13"/>
    <p:sldId id="308" r:id="rId14"/>
    <p:sldId id="297" r:id="rId15"/>
    <p:sldId id="497" r:id="rId16"/>
    <p:sldId id="319" r:id="rId17"/>
    <p:sldId id="295" r:id="rId18"/>
    <p:sldId id="296" r:id="rId19"/>
    <p:sldId id="298" r:id="rId20"/>
    <p:sldId id="299" r:id="rId21"/>
    <p:sldId id="312" r:id="rId22"/>
    <p:sldId id="492" r:id="rId23"/>
  </p:sldIdLst>
  <p:sldSz cx="12188825" cy="6858000"/>
  <p:notesSz cx="6858000" cy="9144000"/>
  <p:embeddedFontLst>
    <p:embeddedFont>
      <p:font typeface="Constantia" panose="02030602050306030303" pitchFamily="18" charset="0"/>
      <p:regular r:id="rId26"/>
      <p:bold r:id="rId27"/>
      <p:italic r:id="rId28"/>
      <p:boldItalic r:id="rId29"/>
    </p:embeddedFont>
    <p:embeddedFont>
      <p:font typeface="Corbel" panose="020B0503020204020204" pitchFamily="34" charset="0"/>
      <p:regular r:id="rId30"/>
      <p:bold r:id="rId31"/>
      <p:italic r:id="rId32"/>
      <p:boldItalic r:id="rId33"/>
    </p:embeddedFont>
    <p:embeddedFont>
      <p:font typeface="merriweather" panose="00000500000000000000" pitchFamily="2" charset="0"/>
      <p:regular r:id="rId34"/>
      <p:bold r:id="rId35"/>
      <p:italic r:id="rId36"/>
      <p:boldItalic r:id="rId37"/>
    </p:embeddedFont>
    <p:embeddedFont>
      <p:font typeface="merriweather" panose="00000500000000000000" pitchFamily="2" charset="0"/>
      <p:regular r:id="rId34"/>
      <p:bold r:id="rId35"/>
      <p:italic r:id="rId36"/>
      <p:boldItalic r:id="rId37"/>
    </p:embeddedFont>
    <p:embeddedFont>
      <p:font typeface="open sans" panose="020B0606030504020204" pitchFamily="34" charset="0"/>
      <p:regular r:id="rId38"/>
      <p:bold r:id="rId39"/>
      <p:italic r:id="rId40"/>
      <p:boldItalic r:id="rId41"/>
    </p:embeddedFont>
    <p:embeddedFont>
      <p:font typeface="open sans" panose="020B0606030504020204" pitchFamily="34" charset="0"/>
      <p:regular r:id="rId38"/>
      <p:bold r:id="rId39"/>
      <p:italic r:id="rId40"/>
      <p:boldItalic r:id="rId41"/>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00BF6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C0B323-D270-4341-808B-475983CF1F92}" v="20" dt="2026-10-05T13:48:58.631"/>
    <p1510:client id="{FB6DB6B7-44E7-4E65-AE14-321A2F6556F7}" v="19" dt="2026-10-06T11:59:10.8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5517" autoAdjust="0"/>
  </p:normalViewPr>
  <p:slideViewPr>
    <p:cSldViewPr snapToGrid="0">
      <p:cViewPr varScale="1">
        <p:scale>
          <a:sx n="49" d="100"/>
          <a:sy n="49" d="100"/>
        </p:scale>
        <p:origin x="114"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33" Type="http://schemas.openxmlformats.org/officeDocument/2006/relationships/font" Target="fonts/font8.fntdata"/><Relationship Id="rId38" Type="http://schemas.openxmlformats.org/officeDocument/2006/relationships/font" Target="fonts/font13.fntdata"/><Relationship Id="rId46" Type="http://schemas.microsoft.com/office/2016/11/relationships/changesInfo" Target="changesInfos/changesInfo1.xml"/><Relationship Id="rId20" Type="http://schemas.openxmlformats.org/officeDocument/2006/relationships/slide" Target="slides/slide15.xml"/><Relationship Id="rId41" Type="http://schemas.openxmlformats.org/officeDocument/2006/relationships/font" Target="fonts/font16.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ucy Hawkins" userId="e6183332-7eae-4465-b513-78dc4a4b9fec" providerId="ADAL" clId="{F64DD451-14A0-4E01-8832-183A0FE89FF0}"/>
    <pc:docChg chg="undo custSel addSld delSld modSld sldOrd modShowInfo">
      <pc:chgData name="Lucy Hawkins" userId="e6183332-7eae-4465-b513-78dc4a4b9fec" providerId="ADAL" clId="{F64DD451-14A0-4E01-8832-183A0FE89FF0}" dt="2026-10-06T11:59:10.856" v="2995"/>
      <pc:docMkLst>
        <pc:docMk/>
      </pc:docMkLst>
      <pc:sldChg chg="modSp mod chgLayout">
        <pc:chgData name="Lucy Hawkins" userId="e6183332-7eae-4465-b513-78dc4a4b9fec" providerId="ADAL" clId="{F64DD451-14A0-4E01-8832-183A0FE89FF0}" dt="2026-10-06T11:00:56.072" v="2907" actId="1076"/>
        <pc:sldMkLst>
          <pc:docMk/>
          <pc:sldMk cId="3669928918" sldId="268"/>
        </pc:sldMkLst>
        <pc:spChg chg="mod ord">
          <ac:chgData name="Lucy Hawkins" userId="e6183332-7eae-4465-b513-78dc4a4b9fec" providerId="ADAL" clId="{F64DD451-14A0-4E01-8832-183A0FE89FF0}" dt="2026-10-05T13:10:43.386" v="938" actId="700"/>
          <ac:spMkLst>
            <pc:docMk/>
            <pc:sldMk cId="3669928918" sldId="268"/>
            <ac:spMk id="3" creationId="{00000000-0000-0000-0000-000000000000}"/>
          </ac:spMkLst>
        </pc:spChg>
        <pc:picChg chg="mod ord">
          <ac:chgData name="Lucy Hawkins" userId="e6183332-7eae-4465-b513-78dc4a4b9fec" providerId="ADAL" clId="{F64DD451-14A0-4E01-8832-183A0FE89FF0}" dt="2026-10-06T11:00:56.072" v="2907" actId="1076"/>
          <ac:picMkLst>
            <pc:docMk/>
            <pc:sldMk cId="3669928918" sldId="268"/>
            <ac:picMk id="2" creationId="{28B086C4-C839-0B79-27A1-91AFD8746A63}"/>
          </ac:picMkLst>
        </pc:picChg>
        <pc:picChg chg="mod">
          <ac:chgData name="Lucy Hawkins" userId="e6183332-7eae-4465-b513-78dc4a4b9fec" providerId="ADAL" clId="{F64DD451-14A0-4E01-8832-183A0FE89FF0}" dt="2026-10-06T11:00:40.612" v="2903" actId="1076"/>
          <ac:picMkLst>
            <pc:docMk/>
            <pc:sldMk cId="3669928918" sldId="268"/>
            <ac:picMk id="4" creationId="{22193F6A-6B9C-006F-B6B8-1DAD0E9399F0}"/>
          </ac:picMkLst>
        </pc:picChg>
      </pc:sldChg>
      <pc:sldChg chg="modSp mod modClrScheme modAnim chgLayout">
        <pc:chgData name="Lucy Hawkins" userId="e6183332-7eae-4465-b513-78dc4a4b9fec" providerId="ADAL" clId="{F64DD451-14A0-4E01-8832-183A0FE89FF0}" dt="2026-10-05T13:10:43.386" v="938" actId="700"/>
        <pc:sldMkLst>
          <pc:docMk/>
          <pc:sldMk cId="320350796" sldId="286"/>
        </pc:sldMkLst>
        <pc:spChg chg="mod ord">
          <ac:chgData name="Lucy Hawkins" userId="e6183332-7eae-4465-b513-78dc4a4b9fec" providerId="ADAL" clId="{F64DD451-14A0-4E01-8832-183A0FE89FF0}" dt="2026-10-05T13:10:43.386" v="938" actId="700"/>
          <ac:spMkLst>
            <pc:docMk/>
            <pc:sldMk cId="320350796" sldId="286"/>
            <ac:spMk id="3" creationId="{00000000-0000-0000-0000-000000000000}"/>
          </ac:spMkLst>
        </pc:spChg>
        <pc:spChg chg="mod ord">
          <ac:chgData name="Lucy Hawkins" userId="e6183332-7eae-4465-b513-78dc4a4b9fec" providerId="ADAL" clId="{F64DD451-14A0-4E01-8832-183A0FE89FF0}" dt="2026-10-05T13:10:43.386" v="938" actId="700"/>
          <ac:spMkLst>
            <pc:docMk/>
            <pc:sldMk cId="320350796" sldId="286"/>
            <ac:spMk id="8194" creationId="{00000000-0000-0000-0000-000000000000}"/>
          </ac:spMkLst>
        </pc:spChg>
      </pc:sldChg>
      <pc:sldChg chg="modSp mod modClrScheme chgLayout modNotesTx">
        <pc:chgData name="Lucy Hawkins" userId="e6183332-7eae-4465-b513-78dc4a4b9fec" providerId="ADAL" clId="{F64DD451-14A0-4E01-8832-183A0FE89FF0}" dt="2026-10-06T11:48:15.991" v="2975" actId="20577"/>
        <pc:sldMkLst>
          <pc:docMk/>
          <pc:sldMk cId="4050463674" sldId="289"/>
        </pc:sldMkLst>
        <pc:spChg chg="mod ord">
          <ac:chgData name="Lucy Hawkins" userId="e6183332-7eae-4465-b513-78dc4a4b9fec" providerId="ADAL" clId="{F64DD451-14A0-4E01-8832-183A0FE89FF0}" dt="2026-10-05T13:10:43.386" v="938" actId="700"/>
          <ac:spMkLst>
            <pc:docMk/>
            <pc:sldMk cId="4050463674" sldId="289"/>
            <ac:spMk id="12290" creationId="{00000000-0000-0000-0000-000000000000}"/>
          </ac:spMkLst>
        </pc:spChg>
        <pc:graphicFrameChg chg="mod ord modGraphic">
          <ac:chgData name="Lucy Hawkins" userId="e6183332-7eae-4465-b513-78dc4a4b9fec" providerId="ADAL" clId="{F64DD451-14A0-4E01-8832-183A0FE89FF0}" dt="2026-10-05T13:10:43.386" v="938" actId="700"/>
          <ac:graphicFrameMkLst>
            <pc:docMk/>
            <pc:sldMk cId="4050463674" sldId="289"/>
            <ac:graphicFrameMk id="6" creationId="{8063CDF9-DDAF-68BB-7661-8844783EC2D7}"/>
          </ac:graphicFrameMkLst>
        </pc:graphicFrameChg>
      </pc:sldChg>
      <pc:sldChg chg="modSp del mod ord modClrScheme chgLayout">
        <pc:chgData name="Lucy Hawkins" userId="e6183332-7eae-4465-b513-78dc4a4b9fec" providerId="ADAL" clId="{F64DD451-14A0-4E01-8832-183A0FE89FF0}" dt="2026-10-05T13:46:52.361" v="2840" actId="47"/>
        <pc:sldMkLst>
          <pc:docMk/>
          <pc:sldMk cId="1495055477" sldId="291"/>
        </pc:sldMkLst>
        <pc:spChg chg="mod ord">
          <ac:chgData name="Lucy Hawkins" userId="e6183332-7eae-4465-b513-78dc4a4b9fec" providerId="ADAL" clId="{F64DD451-14A0-4E01-8832-183A0FE89FF0}" dt="2026-10-05T13:10:43.386" v="938" actId="700"/>
          <ac:spMkLst>
            <pc:docMk/>
            <pc:sldMk cId="1495055477" sldId="291"/>
            <ac:spMk id="4" creationId="{FD83ED2E-52CE-4F7D-9C82-B845E23532FE}"/>
          </ac:spMkLst>
        </pc:spChg>
        <pc:spChg chg="mod ord">
          <ac:chgData name="Lucy Hawkins" userId="e6183332-7eae-4465-b513-78dc4a4b9fec" providerId="ADAL" clId="{F64DD451-14A0-4E01-8832-183A0FE89FF0}" dt="2026-10-05T13:10:43.386" v="938" actId="700"/>
          <ac:spMkLst>
            <pc:docMk/>
            <pc:sldMk cId="1495055477" sldId="291"/>
            <ac:spMk id="16386" creationId="{00000000-0000-0000-0000-000000000000}"/>
          </ac:spMkLst>
        </pc:spChg>
      </pc:sldChg>
      <pc:sldChg chg="modSp mod modClrScheme modAnim chgLayout">
        <pc:chgData name="Lucy Hawkins" userId="e6183332-7eae-4465-b513-78dc4a4b9fec" providerId="ADAL" clId="{F64DD451-14A0-4E01-8832-183A0FE89FF0}" dt="2026-10-06T11:59:10.856" v="2995"/>
        <pc:sldMkLst>
          <pc:docMk/>
          <pc:sldMk cId="686491025" sldId="295"/>
        </pc:sldMkLst>
        <pc:spChg chg="mod ord">
          <ac:chgData name="Lucy Hawkins" userId="e6183332-7eae-4465-b513-78dc4a4b9fec" providerId="ADAL" clId="{F64DD451-14A0-4E01-8832-183A0FE89FF0}" dt="2026-10-06T11:58:53.351" v="2994" actId="20577"/>
          <ac:spMkLst>
            <pc:docMk/>
            <pc:sldMk cId="686491025" sldId="295"/>
            <ac:spMk id="3" creationId="{00000000-0000-0000-0000-000000000000}"/>
          </ac:spMkLst>
        </pc:spChg>
        <pc:spChg chg="mod ord">
          <ac:chgData name="Lucy Hawkins" userId="e6183332-7eae-4465-b513-78dc4a4b9fec" providerId="ADAL" clId="{F64DD451-14A0-4E01-8832-183A0FE89FF0}" dt="2026-10-05T13:13:36.846" v="986" actId="20577"/>
          <ac:spMkLst>
            <pc:docMk/>
            <pc:sldMk cId="686491025" sldId="295"/>
            <ac:spMk id="18434" creationId="{00000000-0000-0000-0000-000000000000}"/>
          </ac:spMkLst>
        </pc:spChg>
      </pc:sldChg>
      <pc:sldChg chg="addSp modSp mod modClrScheme chgLayout">
        <pc:chgData name="Lucy Hawkins" userId="e6183332-7eae-4465-b513-78dc4a4b9fec" providerId="ADAL" clId="{F64DD451-14A0-4E01-8832-183A0FE89FF0}" dt="2026-10-05T13:13:52.615" v="1037" actId="20577"/>
        <pc:sldMkLst>
          <pc:docMk/>
          <pc:sldMk cId="4034990265" sldId="296"/>
        </pc:sldMkLst>
        <pc:spChg chg="add mod ord">
          <ac:chgData name="Lucy Hawkins" userId="e6183332-7eae-4465-b513-78dc4a4b9fec" providerId="ADAL" clId="{F64DD451-14A0-4E01-8832-183A0FE89FF0}" dt="2026-10-05T13:11:02.821" v="941" actId="14100"/>
          <ac:spMkLst>
            <pc:docMk/>
            <pc:sldMk cId="4034990265" sldId="296"/>
            <ac:spMk id="2" creationId="{46B6ACE8-7210-FBFC-6F45-9C9A2A8BC588}"/>
          </ac:spMkLst>
        </pc:spChg>
        <pc:spChg chg="add mod ord">
          <ac:chgData name="Lucy Hawkins" userId="e6183332-7eae-4465-b513-78dc4a4b9fec" providerId="ADAL" clId="{F64DD451-14A0-4E01-8832-183A0FE89FF0}" dt="2026-09-30T16:34:44.012" v="393" actId="167"/>
          <ac:spMkLst>
            <pc:docMk/>
            <pc:sldMk cId="4034990265" sldId="296"/>
            <ac:spMk id="3" creationId="{9FBB3207-9847-8AA8-F224-34689FD77596}"/>
          </ac:spMkLst>
        </pc:spChg>
        <pc:spChg chg="mod ord">
          <ac:chgData name="Lucy Hawkins" userId="e6183332-7eae-4465-b513-78dc4a4b9fec" providerId="ADAL" clId="{F64DD451-14A0-4E01-8832-183A0FE89FF0}" dt="2026-10-05T13:13:52.615" v="1037" actId="20577"/>
          <ac:spMkLst>
            <pc:docMk/>
            <pc:sldMk cId="4034990265" sldId="296"/>
            <ac:spMk id="19458" creationId="{00000000-0000-0000-0000-000000000000}"/>
          </ac:spMkLst>
        </pc:spChg>
        <pc:spChg chg="mod ord">
          <ac:chgData name="Lucy Hawkins" userId="e6183332-7eae-4465-b513-78dc4a4b9fec" providerId="ADAL" clId="{F64DD451-14A0-4E01-8832-183A0FE89FF0}" dt="2026-10-05T13:10:56.639" v="940" actId="14100"/>
          <ac:spMkLst>
            <pc:docMk/>
            <pc:sldMk cId="4034990265" sldId="296"/>
            <ac:spMk id="19459" creationId="{00000000-0000-0000-0000-000000000000}"/>
          </ac:spMkLst>
        </pc:spChg>
      </pc:sldChg>
      <pc:sldChg chg="addSp delSp modSp mod ord modClrScheme chgLayout modNotesTx">
        <pc:chgData name="Lucy Hawkins" userId="e6183332-7eae-4465-b513-78dc4a4b9fec" providerId="ADAL" clId="{F64DD451-14A0-4E01-8832-183A0FE89FF0}" dt="2026-10-05T13:45:37.747" v="2827" actId="14734"/>
        <pc:sldMkLst>
          <pc:docMk/>
          <pc:sldMk cId="1204795179" sldId="297"/>
        </pc:sldMkLst>
        <pc:spChg chg="add del mod">
          <ac:chgData name="Lucy Hawkins" userId="e6183332-7eae-4465-b513-78dc4a4b9fec" providerId="ADAL" clId="{F64DD451-14A0-4E01-8832-183A0FE89FF0}" dt="2026-10-05T13:29:05.364" v="1963" actId="22"/>
          <ac:spMkLst>
            <pc:docMk/>
            <pc:sldMk cId="1204795179" sldId="297"/>
            <ac:spMk id="3" creationId="{DDA92A64-BC46-CF8C-83A6-6C42D689D5DF}"/>
          </ac:spMkLst>
        </pc:spChg>
        <pc:spChg chg="mod ord">
          <ac:chgData name="Lucy Hawkins" userId="e6183332-7eae-4465-b513-78dc4a4b9fec" providerId="ADAL" clId="{F64DD451-14A0-4E01-8832-183A0FE89FF0}" dt="2026-10-05T13:21:11.128" v="1103" actId="20577"/>
          <ac:spMkLst>
            <pc:docMk/>
            <pc:sldMk cId="1204795179" sldId="297"/>
            <ac:spMk id="20482" creationId="{00000000-0000-0000-0000-000000000000}"/>
          </ac:spMkLst>
        </pc:spChg>
        <pc:spChg chg="del mod ord">
          <ac:chgData name="Lucy Hawkins" userId="e6183332-7eae-4465-b513-78dc4a4b9fec" providerId="ADAL" clId="{F64DD451-14A0-4E01-8832-183A0FE89FF0}" dt="2026-10-05T13:28:58.102" v="1962" actId="478"/>
          <ac:spMkLst>
            <pc:docMk/>
            <pc:sldMk cId="1204795179" sldId="297"/>
            <ac:spMk id="20483" creationId="{00000000-0000-0000-0000-000000000000}"/>
          </ac:spMkLst>
        </pc:spChg>
        <pc:graphicFrameChg chg="add del mod modGraphic">
          <ac:chgData name="Lucy Hawkins" userId="e6183332-7eae-4465-b513-78dc4a4b9fec" providerId="ADAL" clId="{F64DD451-14A0-4E01-8832-183A0FE89FF0}" dt="2026-10-05T13:29:15.543" v="1968" actId="478"/>
          <ac:graphicFrameMkLst>
            <pc:docMk/>
            <pc:sldMk cId="1204795179" sldId="297"/>
            <ac:graphicFrameMk id="2" creationId="{4F7DE6A0-031F-1666-16DB-52F8EB757836}"/>
          </ac:graphicFrameMkLst>
        </pc:graphicFrameChg>
        <pc:graphicFrameChg chg="add mod modGraphic">
          <ac:chgData name="Lucy Hawkins" userId="e6183332-7eae-4465-b513-78dc4a4b9fec" providerId="ADAL" clId="{F64DD451-14A0-4E01-8832-183A0FE89FF0}" dt="2026-10-05T13:45:37.747" v="2827" actId="14734"/>
          <ac:graphicFrameMkLst>
            <pc:docMk/>
            <pc:sldMk cId="1204795179" sldId="297"/>
            <ac:graphicFrameMk id="5" creationId="{49A32120-8C38-0B27-A945-F184FC22C78C}"/>
          </ac:graphicFrameMkLst>
        </pc:graphicFrameChg>
      </pc:sldChg>
      <pc:sldChg chg="modSp mod modClrScheme chgLayout">
        <pc:chgData name="Lucy Hawkins" userId="e6183332-7eae-4465-b513-78dc4a4b9fec" providerId="ADAL" clId="{F64DD451-14A0-4E01-8832-183A0FE89FF0}" dt="2026-10-05T13:46:18.272" v="2832" actId="20577"/>
        <pc:sldMkLst>
          <pc:docMk/>
          <pc:sldMk cId="1888542244" sldId="298"/>
        </pc:sldMkLst>
        <pc:spChg chg="mod ord">
          <ac:chgData name="Lucy Hawkins" userId="e6183332-7eae-4465-b513-78dc4a4b9fec" providerId="ADAL" clId="{F64DD451-14A0-4E01-8832-183A0FE89FF0}" dt="2026-10-05T13:46:18.272" v="2832" actId="20577"/>
          <ac:spMkLst>
            <pc:docMk/>
            <pc:sldMk cId="1888542244" sldId="298"/>
            <ac:spMk id="2" creationId="{00000000-0000-0000-0000-000000000000}"/>
          </ac:spMkLst>
        </pc:spChg>
        <pc:spChg chg="mod ord">
          <ac:chgData name="Lucy Hawkins" userId="e6183332-7eae-4465-b513-78dc4a4b9fec" providerId="ADAL" clId="{F64DD451-14A0-4E01-8832-183A0FE89FF0}" dt="2026-10-05T13:10:43.386" v="938" actId="700"/>
          <ac:spMkLst>
            <pc:docMk/>
            <pc:sldMk cId="1888542244" sldId="298"/>
            <ac:spMk id="3" creationId="{00000000-0000-0000-0000-000000000000}"/>
          </ac:spMkLst>
        </pc:spChg>
      </pc:sldChg>
      <pc:sldChg chg="modSp mod modClrScheme chgLayout">
        <pc:chgData name="Lucy Hawkins" userId="e6183332-7eae-4465-b513-78dc4a4b9fec" providerId="ADAL" clId="{F64DD451-14A0-4E01-8832-183A0FE89FF0}" dt="2026-10-05T13:46:24.151" v="2838" actId="20577"/>
        <pc:sldMkLst>
          <pc:docMk/>
          <pc:sldMk cId="1016021330" sldId="299"/>
        </pc:sldMkLst>
        <pc:spChg chg="mod ord">
          <ac:chgData name="Lucy Hawkins" userId="e6183332-7eae-4465-b513-78dc4a4b9fec" providerId="ADAL" clId="{F64DD451-14A0-4E01-8832-183A0FE89FF0}" dt="2026-10-05T13:10:43.448" v="939" actId="27636"/>
          <ac:spMkLst>
            <pc:docMk/>
            <pc:sldMk cId="1016021330" sldId="299"/>
            <ac:spMk id="3" creationId="{00000000-0000-0000-0000-000000000000}"/>
          </ac:spMkLst>
        </pc:spChg>
        <pc:spChg chg="mod ord">
          <ac:chgData name="Lucy Hawkins" userId="e6183332-7eae-4465-b513-78dc4a4b9fec" providerId="ADAL" clId="{F64DD451-14A0-4E01-8832-183A0FE89FF0}" dt="2026-10-05T13:46:24.151" v="2838" actId="20577"/>
          <ac:spMkLst>
            <pc:docMk/>
            <pc:sldMk cId="1016021330" sldId="299"/>
            <ac:spMk id="21506" creationId="{00000000-0000-0000-0000-000000000000}"/>
          </ac:spMkLst>
        </pc:spChg>
      </pc:sldChg>
      <pc:sldChg chg="modSp mod ord modClrScheme chgLayout">
        <pc:chgData name="Lucy Hawkins" userId="e6183332-7eae-4465-b513-78dc4a4b9fec" providerId="ADAL" clId="{F64DD451-14A0-4E01-8832-183A0FE89FF0}" dt="2026-10-06T11:03:58.412" v="2910"/>
        <pc:sldMkLst>
          <pc:docMk/>
          <pc:sldMk cId="2458491115" sldId="303"/>
        </pc:sldMkLst>
        <pc:spChg chg="mod ord">
          <ac:chgData name="Lucy Hawkins" userId="e6183332-7eae-4465-b513-78dc4a4b9fec" providerId="ADAL" clId="{F64DD451-14A0-4E01-8832-183A0FE89FF0}" dt="2026-10-05T13:10:43.386" v="938" actId="700"/>
          <ac:spMkLst>
            <pc:docMk/>
            <pc:sldMk cId="2458491115" sldId="303"/>
            <ac:spMk id="2" creationId="{AADB5A94-5985-4A4F-881E-37996F3DF2EC}"/>
          </ac:spMkLst>
        </pc:spChg>
        <pc:spChg chg="mod ord">
          <ac:chgData name="Lucy Hawkins" userId="e6183332-7eae-4465-b513-78dc4a4b9fec" providerId="ADAL" clId="{F64DD451-14A0-4E01-8832-183A0FE89FF0}" dt="2026-10-05T13:10:43.386" v="938" actId="700"/>
          <ac:spMkLst>
            <pc:docMk/>
            <pc:sldMk cId="2458491115" sldId="303"/>
            <ac:spMk id="3" creationId="{C543CBE7-B282-4F67-BEBD-C023459C370F}"/>
          </ac:spMkLst>
        </pc:spChg>
      </pc:sldChg>
      <pc:sldChg chg="modSp mod modClrScheme chgLayout">
        <pc:chgData name="Lucy Hawkins" userId="e6183332-7eae-4465-b513-78dc4a4b9fec" providerId="ADAL" clId="{F64DD451-14A0-4E01-8832-183A0FE89FF0}" dt="2026-10-05T13:10:43.386" v="938" actId="700"/>
        <pc:sldMkLst>
          <pc:docMk/>
          <pc:sldMk cId="2620780733" sldId="304"/>
        </pc:sldMkLst>
        <pc:spChg chg="mod ord">
          <ac:chgData name="Lucy Hawkins" userId="e6183332-7eae-4465-b513-78dc4a4b9fec" providerId="ADAL" clId="{F64DD451-14A0-4E01-8832-183A0FE89FF0}" dt="2026-10-05T13:10:43.386" v="938" actId="700"/>
          <ac:spMkLst>
            <pc:docMk/>
            <pc:sldMk cId="2620780733" sldId="304"/>
            <ac:spMk id="2" creationId="{BF0EA12F-DDF9-4ACE-ABF5-889D7A393C0A}"/>
          </ac:spMkLst>
        </pc:spChg>
        <pc:spChg chg="mod ord">
          <ac:chgData name="Lucy Hawkins" userId="e6183332-7eae-4465-b513-78dc4a4b9fec" providerId="ADAL" clId="{F64DD451-14A0-4E01-8832-183A0FE89FF0}" dt="2026-10-05T13:10:43.386" v="938" actId="700"/>
          <ac:spMkLst>
            <pc:docMk/>
            <pc:sldMk cId="2620780733" sldId="304"/>
            <ac:spMk id="3" creationId="{9E8DFFC7-30BE-45EE-BBD2-CB8537E2BD33}"/>
          </ac:spMkLst>
        </pc:spChg>
      </pc:sldChg>
      <pc:sldChg chg="addSp modSp mod ord modClrScheme chgLayout">
        <pc:chgData name="Lucy Hawkins" userId="e6183332-7eae-4465-b513-78dc4a4b9fec" providerId="ADAL" clId="{F64DD451-14A0-4E01-8832-183A0FE89FF0}" dt="2026-10-05T13:11:44.910" v="942" actId="1076"/>
        <pc:sldMkLst>
          <pc:docMk/>
          <pc:sldMk cId="1926883826" sldId="307"/>
        </pc:sldMkLst>
        <pc:spChg chg="mod ord">
          <ac:chgData name="Lucy Hawkins" userId="e6183332-7eae-4465-b513-78dc4a4b9fec" providerId="ADAL" clId="{F64DD451-14A0-4E01-8832-183A0FE89FF0}" dt="2026-10-05T13:10:43.386" v="938" actId="700"/>
          <ac:spMkLst>
            <pc:docMk/>
            <pc:sldMk cId="1926883826" sldId="307"/>
            <ac:spMk id="2" creationId="{1D924146-2A0F-4D71-816C-6108A42E7E36}"/>
          </ac:spMkLst>
        </pc:spChg>
        <pc:spChg chg="mod ord">
          <ac:chgData name="Lucy Hawkins" userId="e6183332-7eae-4465-b513-78dc4a4b9fec" providerId="ADAL" clId="{F64DD451-14A0-4E01-8832-183A0FE89FF0}" dt="2026-10-05T13:10:43.386" v="938" actId="700"/>
          <ac:spMkLst>
            <pc:docMk/>
            <pc:sldMk cId="1926883826" sldId="307"/>
            <ac:spMk id="3" creationId="{B5A055C3-2BBD-42B5-950E-4EA0B52A277C}"/>
          </ac:spMkLst>
        </pc:spChg>
        <pc:spChg chg="mod ord">
          <ac:chgData name="Lucy Hawkins" userId="e6183332-7eae-4465-b513-78dc4a4b9fec" providerId="ADAL" clId="{F64DD451-14A0-4E01-8832-183A0FE89FF0}" dt="2026-10-05T13:11:44.910" v="942" actId="1076"/>
          <ac:spMkLst>
            <pc:docMk/>
            <pc:sldMk cId="1926883826" sldId="307"/>
            <ac:spMk id="5" creationId="{AB8438B7-7465-8035-8D07-A42219993A03}"/>
          </ac:spMkLst>
        </pc:spChg>
        <pc:spChg chg="mod">
          <ac:chgData name="Lucy Hawkins" userId="e6183332-7eae-4465-b513-78dc4a4b9fec" providerId="ADAL" clId="{F64DD451-14A0-4E01-8832-183A0FE89FF0}" dt="2026-09-30T12:12:03.324" v="6" actId="11530"/>
          <ac:spMkLst>
            <pc:docMk/>
            <pc:sldMk cId="1926883826" sldId="307"/>
            <ac:spMk id="6" creationId="{B11106ED-123C-CDAD-70FB-8C70A09F53CE}"/>
          </ac:spMkLst>
        </pc:spChg>
        <pc:picChg chg="add">
          <ac:chgData name="Lucy Hawkins" userId="e6183332-7eae-4465-b513-78dc4a4b9fec" providerId="ADAL" clId="{F64DD451-14A0-4E01-8832-183A0FE89FF0}" dt="2026-09-30T12:11:47.367" v="5"/>
          <ac:picMkLst>
            <pc:docMk/>
            <pc:sldMk cId="1926883826" sldId="307"/>
            <ac:picMk id="7" creationId="{0959A2C1-FFAF-6454-B441-D4CFA1816686}"/>
          </ac:picMkLst>
        </pc:picChg>
      </pc:sldChg>
      <pc:sldChg chg="modSp mod modClrScheme chgLayout">
        <pc:chgData name="Lucy Hawkins" userId="e6183332-7eae-4465-b513-78dc4a4b9fec" providerId="ADAL" clId="{F64DD451-14A0-4E01-8832-183A0FE89FF0}" dt="2026-10-05T13:39:47.188" v="2613" actId="20577"/>
        <pc:sldMkLst>
          <pc:docMk/>
          <pc:sldMk cId="2289611427" sldId="308"/>
        </pc:sldMkLst>
        <pc:spChg chg="mod ord">
          <ac:chgData name="Lucy Hawkins" userId="e6183332-7eae-4465-b513-78dc4a4b9fec" providerId="ADAL" clId="{F64DD451-14A0-4E01-8832-183A0FE89FF0}" dt="2026-10-05T13:30:41.062" v="2024" actId="20577"/>
          <ac:spMkLst>
            <pc:docMk/>
            <pc:sldMk cId="2289611427" sldId="308"/>
            <ac:spMk id="2" creationId="{EF1DC8F6-4F59-41B3-977E-6E161AA602ED}"/>
          </ac:spMkLst>
        </pc:spChg>
        <pc:spChg chg="mod ord">
          <ac:chgData name="Lucy Hawkins" userId="e6183332-7eae-4465-b513-78dc4a4b9fec" providerId="ADAL" clId="{F64DD451-14A0-4E01-8832-183A0FE89FF0}" dt="2026-10-05T13:39:47.188" v="2613" actId="20577"/>
          <ac:spMkLst>
            <pc:docMk/>
            <pc:sldMk cId="2289611427" sldId="308"/>
            <ac:spMk id="3" creationId="{983022CB-3A9E-461A-925A-5DF7A247C445}"/>
          </ac:spMkLst>
        </pc:spChg>
      </pc:sldChg>
      <pc:sldChg chg="modSp mod modClrScheme chgLayout">
        <pc:chgData name="Lucy Hawkins" userId="e6183332-7eae-4465-b513-78dc4a4b9fec" providerId="ADAL" clId="{F64DD451-14A0-4E01-8832-183A0FE89FF0}" dt="2026-10-05T13:47:01.342" v="2841" actId="20577"/>
        <pc:sldMkLst>
          <pc:docMk/>
          <pc:sldMk cId="2706228011" sldId="312"/>
        </pc:sldMkLst>
        <pc:spChg chg="mod ord">
          <ac:chgData name="Lucy Hawkins" userId="e6183332-7eae-4465-b513-78dc4a4b9fec" providerId="ADAL" clId="{F64DD451-14A0-4E01-8832-183A0FE89FF0}" dt="2026-10-05T13:10:43.386" v="938" actId="700"/>
          <ac:spMkLst>
            <pc:docMk/>
            <pc:sldMk cId="2706228011" sldId="312"/>
            <ac:spMk id="2" creationId="{BF0EA12F-DDF9-4ACE-ABF5-889D7A393C0A}"/>
          </ac:spMkLst>
        </pc:spChg>
        <pc:spChg chg="mod ord">
          <ac:chgData name="Lucy Hawkins" userId="e6183332-7eae-4465-b513-78dc4a4b9fec" providerId="ADAL" clId="{F64DD451-14A0-4E01-8832-183A0FE89FF0}" dt="2026-10-05T13:47:01.342" v="2841" actId="20577"/>
          <ac:spMkLst>
            <pc:docMk/>
            <pc:sldMk cId="2706228011" sldId="312"/>
            <ac:spMk id="3" creationId="{9E8DFFC7-30BE-45EE-BBD2-CB8537E2BD33}"/>
          </ac:spMkLst>
        </pc:spChg>
      </pc:sldChg>
      <pc:sldChg chg="addSp delSp modSp mod modClrScheme chgLayout">
        <pc:chgData name="Lucy Hawkins" userId="e6183332-7eae-4465-b513-78dc4a4b9fec" providerId="ADAL" clId="{F64DD451-14A0-4E01-8832-183A0FE89FF0}" dt="2026-10-05T13:13:25.267" v="963" actId="20577"/>
        <pc:sldMkLst>
          <pc:docMk/>
          <pc:sldMk cId="395845557" sldId="319"/>
        </pc:sldMkLst>
        <pc:spChg chg="mod ord">
          <ac:chgData name="Lucy Hawkins" userId="e6183332-7eae-4465-b513-78dc4a4b9fec" providerId="ADAL" clId="{F64DD451-14A0-4E01-8832-183A0FE89FF0}" dt="2026-10-05T13:13:25.267" v="963" actId="20577"/>
          <ac:spMkLst>
            <pc:docMk/>
            <pc:sldMk cId="395845557" sldId="319"/>
            <ac:spMk id="2" creationId="{D4AFF847-0790-4380-8883-4E2BB55491AB}"/>
          </ac:spMkLst>
        </pc:spChg>
        <pc:spChg chg="add del mod ord">
          <ac:chgData name="Lucy Hawkins" userId="e6183332-7eae-4465-b513-78dc4a4b9fec" providerId="ADAL" clId="{F64DD451-14A0-4E01-8832-183A0FE89FF0}" dt="2026-10-05T13:10:18.325" v="936" actId="22"/>
          <ac:spMkLst>
            <pc:docMk/>
            <pc:sldMk cId="395845557" sldId="319"/>
            <ac:spMk id="4" creationId="{E8624AF6-6BA9-D6BB-1B27-591DBD891C2A}"/>
          </ac:spMkLst>
        </pc:spChg>
        <pc:picChg chg="del">
          <ac:chgData name="Lucy Hawkins" userId="e6183332-7eae-4465-b513-78dc4a4b9fec" providerId="ADAL" clId="{F64DD451-14A0-4E01-8832-183A0FE89FF0}" dt="2026-10-05T13:10:20.006" v="937" actId="478"/>
          <ac:picMkLst>
            <pc:docMk/>
            <pc:sldMk cId="395845557" sldId="319"/>
            <ac:picMk id="3" creationId="{3A70ABFD-367D-0B66-998F-5A7C29356173}"/>
          </ac:picMkLst>
        </pc:picChg>
        <pc:picChg chg="add mod ord">
          <ac:chgData name="Lucy Hawkins" userId="e6183332-7eae-4465-b513-78dc4a4b9fec" providerId="ADAL" clId="{F64DD451-14A0-4E01-8832-183A0FE89FF0}" dt="2026-10-05T13:10:43.386" v="938" actId="700"/>
          <ac:picMkLst>
            <pc:docMk/>
            <pc:sldMk cId="395845557" sldId="319"/>
            <ac:picMk id="6" creationId="{21E2DC4D-E11D-F484-E846-F7F4B1FC3E3A}"/>
          </ac:picMkLst>
        </pc:picChg>
      </pc:sldChg>
      <pc:sldChg chg="addSp modSp del mod modClrScheme chgLayout">
        <pc:chgData name="Lucy Hawkins" userId="e6183332-7eae-4465-b513-78dc4a4b9fec" providerId="ADAL" clId="{F64DD451-14A0-4E01-8832-183A0FE89FF0}" dt="2026-10-05T13:46:47.335" v="2839" actId="47"/>
        <pc:sldMkLst>
          <pc:docMk/>
          <pc:sldMk cId="1405564475" sldId="326"/>
        </pc:sldMkLst>
        <pc:spChg chg="mod ord">
          <ac:chgData name="Lucy Hawkins" userId="e6183332-7eae-4465-b513-78dc4a4b9fec" providerId="ADAL" clId="{F64DD451-14A0-4E01-8832-183A0FE89FF0}" dt="2026-10-05T13:10:43.386" v="938" actId="700"/>
          <ac:spMkLst>
            <pc:docMk/>
            <pc:sldMk cId="1405564475" sldId="326"/>
            <ac:spMk id="2" creationId="{9296C587-E171-B1F0-6246-F59EE078835D}"/>
          </ac:spMkLst>
        </pc:spChg>
        <pc:spChg chg="mod ord">
          <ac:chgData name="Lucy Hawkins" userId="e6183332-7eae-4465-b513-78dc4a4b9fec" providerId="ADAL" clId="{F64DD451-14A0-4E01-8832-183A0FE89FF0}" dt="2026-10-05T13:10:43.386" v="938" actId="700"/>
          <ac:spMkLst>
            <pc:docMk/>
            <pc:sldMk cId="1405564475" sldId="326"/>
            <ac:spMk id="6" creationId="{39F3C417-2F27-793F-695D-563E5F3DC2EE}"/>
          </ac:spMkLst>
        </pc:spChg>
      </pc:sldChg>
      <pc:sldChg chg="modSp mod ord">
        <pc:chgData name="Lucy Hawkins" userId="e6183332-7eae-4465-b513-78dc4a4b9fec" providerId="ADAL" clId="{F64DD451-14A0-4E01-8832-183A0FE89FF0}" dt="2026-10-06T11:01:07.318" v="2908" actId="20577"/>
        <pc:sldMkLst>
          <pc:docMk/>
          <pc:sldMk cId="3596745424" sldId="492"/>
        </pc:sldMkLst>
        <pc:spChg chg="mod">
          <ac:chgData name="Lucy Hawkins" userId="e6183332-7eae-4465-b513-78dc4a4b9fec" providerId="ADAL" clId="{F64DD451-14A0-4E01-8832-183A0FE89FF0}" dt="2026-10-06T11:01:07.318" v="2908" actId="20577"/>
          <ac:spMkLst>
            <pc:docMk/>
            <pc:sldMk cId="3596745424" sldId="492"/>
            <ac:spMk id="4" creationId="{6C4C09CC-361A-4FA1-D012-C70E0FD4B7DC}"/>
          </ac:spMkLst>
        </pc:spChg>
      </pc:sldChg>
      <pc:sldChg chg="addSp modSp add mod modClrScheme modAnim chgLayout">
        <pc:chgData name="Lucy Hawkins" userId="e6183332-7eae-4465-b513-78dc4a4b9fec" providerId="ADAL" clId="{F64DD451-14A0-4E01-8832-183A0FE89FF0}" dt="2026-10-06T11:53:39.029" v="2982"/>
        <pc:sldMkLst>
          <pc:docMk/>
          <pc:sldMk cId="576225311" sldId="493"/>
        </pc:sldMkLst>
        <pc:spChg chg="add mod">
          <ac:chgData name="Lucy Hawkins" userId="e6183332-7eae-4465-b513-78dc4a4b9fec" providerId="ADAL" clId="{F64DD451-14A0-4E01-8832-183A0FE89FF0}" dt="2026-09-30T12:16:29.511" v="10"/>
          <ac:spMkLst>
            <pc:docMk/>
            <pc:sldMk cId="576225311" sldId="493"/>
            <ac:spMk id="2" creationId="{8623DC86-A89A-2190-5619-1EA8B08C4368}"/>
          </ac:spMkLst>
        </pc:spChg>
        <pc:spChg chg="mod ord">
          <ac:chgData name="Lucy Hawkins" userId="e6183332-7eae-4465-b513-78dc4a4b9fec" providerId="ADAL" clId="{F64DD451-14A0-4E01-8832-183A0FE89FF0}" dt="2026-10-05T13:12:03.246" v="944" actId="14100"/>
          <ac:spMkLst>
            <pc:docMk/>
            <pc:sldMk cId="576225311" sldId="493"/>
            <ac:spMk id="3" creationId="{CF265264-90C6-F42D-8E73-AF7693A6A3D5}"/>
          </ac:spMkLst>
        </pc:spChg>
        <pc:spChg chg="add mod">
          <ac:chgData name="Lucy Hawkins" userId="e6183332-7eae-4465-b513-78dc4a4b9fec" providerId="ADAL" clId="{F64DD451-14A0-4E01-8832-183A0FE89FF0}" dt="2026-09-30T12:16:45.519" v="12"/>
          <ac:spMkLst>
            <pc:docMk/>
            <pc:sldMk cId="576225311" sldId="493"/>
            <ac:spMk id="4" creationId="{31CA9909-3FF0-193F-C6BF-1576251C5825}"/>
          </ac:spMkLst>
        </pc:spChg>
        <pc:spChg chg="mod">
          <ac:chgData name="Lucy Hawkins" userId="e6183332-7eae-4465-b513-78dc4a4b9fec" providerId="ADAL" clId="{F64DD451-14A0-4E01-8832-183A0FE89FF0}" dt="2026-09-30T12:28:46.457" v="23"/>
          <ac:spMkLst>
            <pc:docMk/>
            <pc:sldMk cId="576225311" sldId="493"/>
            <ac:spMk id="8" creationId="{044AFCED-D7BD-C950-244F-7734C7669ECC}"/>
          </ac:spMkLst>
        </pc:spChg>
        <pc:spChg chg="mod">
          <ac:chgData name="Lucy Hawkins" userId="e6183332-7eae-4465-b513-78dc4a4b9fec" providerId="ADAL" clId="{F64DD451-14A0-4E01-8832-183A0FE89FF0}" dt="2026-10-05T13:12:08.840" v="945" actId="14100"/>
          <ac:spMkLst>
            <pc:docMk/>
            <pc:sldMk cId="576225311" sldId="493"/>
            <ac:spMk id="22" creationId="{BCA8C19C-4F7D-7946-BF4E-6D48871F5C74}"/>
          </ac:spMkLst>
        </pc:spChg>
        <pc:spChg chg="mod">
          <ac:chgData name="Lucy Hawkins" userId="e6183332-7eae-4465-b513-78dc4a4b9fec" providerId="ADAL" clId="{F64DD451-14A0-4E01-8832-183A0FE89FF0}" dt="2026-09-30T12:23:29.252" v="21"/>
          <ac:spMkLst>
            <pc:docMk/>
            <pc:sldMk cId="576225311" sldId="493"/>
            <ac:spMk id="24" creationId="{9505C0AA-032C-F521-4E71-B2F64FCF36D1}"/>
          </ac:spMkLst>
        </pc:spChg>
        <pc:spChg chg="mod ord">
          <ac:chgData name="Lucy Hawkins" userId="e6183332-7eae-4465-b513-78dc4a4b9fec" providerId="ADAL" clId="{F64DD451-14A0-4E01-8832-183A0FE89FF0}" dt="2026-10-05T13:10:43.386" v="938" actId="700"/>
          <ac:spMkLst>
            <pc:docMk/>
            <pc:sldMk cId="576225311" sldId="493"/>
            <ac:spMk id="8194" creationId="{CCAC9A9E-5860-46D5-59CD-BA9AC97C44E5}"/>
          </ac:spMkLst>
        </pc:spChg>
      </pc:sldChg>
      <pc:sldChg chg="new del">
        <pc:chgData name="Lucy Hawkins" userId="e6183332-7eae-4465-b513-78dc4a4b9fec" providerId="ADAL" clId="{F64DD451-14A0-4E01-8832-183A0FE89FF0}" dt="2026-10-05T13:47:48.676" v="2844" actId="47"/>
        <pc:sldMkLst>
          <pc:docMk/>
          <pc:sldMk cId="1885977877" sldId="494"/>
        </pc:sldMkLst>
      </pc:sldChg>
      <pc:sldChg chg="addSp modSp add mod">
        <pc:chgData name="Lucy Hawkins" userId="e6183332-7eae-4465-b513-78dc4a4b9fec" providerId="ADAL" clId="{F64DD451-14A0-4E01-8832-183A0FE89FF0}" dt="2026-10-05T13:50:01.216" v="2899" actId="20577"/>
        <pc:sldMkLst>
          <pc:docMk/>
          <pc:sldMk cId="2910613297" sldId="497"/>
        </pc:sldMkLst>
        <pc:spChg chg="mod">
          <ac:chgData name="Lucy Hawkins" userId="e6183332-7eae-4465-b513-78dc4a4b9fec" providerId="ADAL" clId="{F64DD451-14A0-4E01-8832-183A0FE89FF0}" dt="2026-10-05T13:50:01.216" v="2899" actId="20577"/>
          <ac:spMkLst>
            <pc:docMk/>
            <pc:sldMk cId="2910613297" sldId="497"/>
            <ac:spMk id="3" creationId="{AB34F7DF-297F-9123-B936-2EC73C1E58F5}"/>
          </ac:spMkLst>
        </pc:spChg>
        <pc:spChg chg="add mod">
          <ac:chgData name="Lucy Hawkins" userId="e6183332-7eae-4465-b513-78dc4a4b9fec" providerId="ADAL" clId="{F64DD451-14A0-4E01-8832-183A0FE89FF0}" dt="2026-10-05T13:49:28.330" v="2864" actId="14100"/>
          <ac:spMkLst>
            <pc:docMk/>
            <pc:sldMk cId="2910613297" sldId="497"/>
            <ac:spMk id="6" creationId="{8E2F86DD-E677-828D-0C64-9F633194AE65}"/>
          </ac:spMkLst>
        </pc:spChg>
        <pc:spChg chg="add mod">
          <ac:chgData name="Lucy Hawkins" userId="e6183332-7eae-4465-b513-78dc4a4b9fec" providerId="ADAL" clId="{F64DD451-14A0-4E01-8832-183A0FE89FF0}" dt="2026-10-05T13:48:46.651" v="2856" actId="20577"/>
          <ac:spMkLst>
            <pc:docMk/>
            <pc:sldMk cId="2910613297" sldId="497"/>
            <ac:spMk id="8" creationId="{DC8DAF4F-E330-96F5-8C4F-83DD42EB91BF}"/>
          </ac:spMkLst>
        </pc:spChg>
        <pc:spChg chg="add mod">
          <ac:chgData name="Lucy Hawkins" userId="e6183332-7eae-4465-b513-78dc4a4b9fec" providerId="ADAL" clId="{F64DD451-14A0-4E01-8832-183A0FE89FF0}" dt="2026-10-05T13:48:54.563" v="2858" actId="20577"/>
          <ac:spMkLst>
            <pc:docMk/>
            <pc:sldMk cId="2910613297" sldId="497"/>
            <ac:spMk id="10" creationId="{F79AE4A1-A34C-8AE7-AA1A-071CE7C31244}"/>
          </ac:spMkLst>
        </pc:spChg>
        <pc:spChg chg="add mod">
          <ac:chgData name="Lucy Hawkins" userId="e6183332-7eae-4465-b513-78dc4a4b9fec" providerId="ADAL" clId="{F64DD451-14A0-4E01-8832-183A0FE89FF0}" dt="2026-10-05T13:49:04.786" v="2861" actId="1076"/>
          <ac:spMkLst>
            <pc:docMk/>
            <pc:sldMk cId="2910613297" sldId="497"/>
            <ac:spMk id="12" creationId="{8D69EAB9-90EB-459C-12A7-30004B508F6D}"/>
          </ac:spMkLst>
        </pc:spChg>
        <pc:picChg chg="mod modCrop">
          <ac:chgData name="Lucy Hawkins" userId="e6183332-7eae-4465-b513-78dc4a4b9fec" providerId="ADAL" clId="{F64DD451-14A0-4E01-8832-183A0FE89FF0}" dt="2026-10-05T13:49:43.684" v="2866" actId="18131"/>
          <ac:picMkLst>
            <pc:docMk/>
            <pc:sldMk cId="2910613297" sldId="497"/>
            <ac:picMk id="5" creationId="{7FC25D81-D617-7172-1080-4FF1BA64802B}"/>
          </ac:picMkLst>
        </pc:picChg>
      </pc:sldChg>
      <pc:sldMasterChg chg="delSldLayout">
        <pc:chgData name="Lucy Hawkins" userId="e6183332-7eae-4465-b513-78dc4a4b9fec" providerId="ADAL" clId="{F64DD451-14A0-4E01-8832-183A0FE89FF0}" dt="2026-09-30T16:42:46.194" v="753" actId="47"/>
        <pc:sldMasterMkLst>
          <pc:docMk/>
          <pc:sldMasterMk cId="942645777" sldId="2147483648"/>
        </pc:sldMasterMkLst>
      </pc:sldMasterChg>
    </pc:docChg>
  </pc:docChgLst>
  <pc:docChgLst>
    <pc:chgData name="Josh Phillips" userId="S::lshjp19@lshtm.ac.uk::b103824a-c782-47d0-82ab-6a4a73b824c6" providerId="AD" clId="Web-{00000000-0000-0000-0000-000000000000}"/>
    <pc:docChg chg="addSld modSld">
      <pc:chgData name="Josh Phillips" userId="S::lshjp19@lshtm.ac.uk::b103824a-c782-47d0-82ab-6a4a73b824c6" providerId="AD" clId="Web-{00000000-0000-0000-0000-000000000000}" dt="2026-09-30T14:18:04.255" v="48" actId="20577"/>
      <pc:docMkLst>
        <pc:docMk/>
      </pc:docMkLst>
      <pc:sldChg chg="addSp modSp">
        <pc:chgData name="Josh Phillips" userId="S::lshjp19@lshtm.ac.uk::b103824a-c782-47d0-82ab-6a4a73b824c6" providerId="AD" clId="Web-{00000000-0000-0000-0000-000000000000}" dt="2026-09-30T14:17:14.191" v="28" actId="1076"/>
        <pc:sldMkLst>
          <pc:docMk/>
          <pc:sldMk cId="3669928918" sldId="268"/>
        </pc:sldMkLst>
        <pc:spChg chg="add mod">
          <ac:chgData name="Josh Phillips" userId="S::lshjp19@lshtm.ac.uk::b103824a-c782-47d0-82ab-6a4a73b824c6" providerId="AD" clId="Web-{00000000-0000-0000-0000-000000000000}" dt="2026-09-30T14:17:14.191" v="28" actId="1076"/>
          <ac:spMkLst>
            <pc:docMk/>
            <pc:sldMk cId="3669928918" sldId="268"/>
            <ac:spMk id="6" creationId="{11534066-44B0-0A3E-7224-7F44F26EB002}"/>
          </ac:spMkLst>
        </pc:spChg>
        <pc:graphicFrameChg chg="modGraphic">
          <ac:chgData name="Josh Phillips" userId="S::lshjp19@lshtm.ac.uk::b103824a-c782-47d0-82ab-6a4a73b824c6" providerId="AD" clId="Web-{00000000-0000-0000-0000-000000000000}" dt="2026-09-30T14:16:23.767" v="12"/>
          <ac:graphicFrameMkLst>
            <pc:docMk/>
            <pc:sldMk cId="3669928918" sldId="268"/>
            <ac:graphicFrameMk id="8" creationId="{D96AF050-7C73-C606-DD49-9B187BBEC3FB}"/>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E09120-8681-4639-B512-F8ACAE9F9808}" type="doc">
      <dgm:prSet loTypeId="urn:microsoft.com/office/officeart/2005/8/layout/default" loCatId="list" qsTypeId="urn:microsoft.com/office/officeart/2005/8/quickstyle/simple1" qsCatId="simple" csTypeId="urn:microsoft.com/office/officeart/2005/8/colors/accent1_4" csCatId="accent1" phldr="1"/>
      <dgm:spPr/>
      <dgm:t>
        <a:bodyPr/>
        <a:lstStyle/>
        <a:p>
          <a:endParaRPr lang="en-GB"/>
        </a:p>
      </dgm:t>
    </dgm:pt>
    <dgm:pt modelId="{1D010C15-525D-4987-8361-539FD2AFA27F}">
      <dgm:prSet phldrT="[Text]"/>
      <dgm:spPr/>
      <dgm:t>
        <a:bodyPr/>
        <a:lstStyle/>
        <a:p>
          <a:pPr>
            <a:buFont typeface="Arial" panose="020B0604020202020204" pitchFamily="34" charset="0"/>
            <a:buChar char="•"/>
          </a:pPr>
          <a:r>
            <a:rPr lang="en-GB" dirty="0">
              <a:latin typeface="Open Sans"/>
              <a:ea typeface="Open Sans"/>
              <a:cs typeface="Open Sans"/>
            </a:rPr>
            <a:t>Big Four and generalist firms: </a:t>
          </a:r>
          <a:br>
            <a:rPr lang="en-GB" dirty="0">
              <a:latin typeface="Open Sans"/>
              <a:ea typeface="Open Sans"/>
              <a:cs typeface="Open Sans"/>
            </a:rPr>
          </a:br>
          <a:r>
            <a:rPr lang="en-GB" dirty="0">
              <a:latin typeface="Open Sans"/>
              <a:ea typeface="Open Sans"/>
              <a:cs typeface="Open Sans"/>
            </a:rPr>
            <a:t>Deloitte, EY, KPMG, PwC, </a:t>
          </a:r>
          <a:r>
            <a:rPr lang="en-GB" dirty="0"/>
            <a:t>Accenture</a:t>
          </a:r>
          <a:r>
            <a:rPr lang="en-US" dirty="0">
              <a:latin typeface="Corbel"/>
            </a:rPr>
            <a:t>, Capgemini Invent, FTI Consulting, Mercer</a:t>
          </a:r>
          <a:endParaRPr lang="en-GB" dirty="0"/>
        </a:p>
      </dgm:t>
    </dgm:pt>
    <dgm:pt modelId="{D9FB1EFE-48AC-4AD6-AF3A-D7F19BFFE57B}" type="parTrans" cxnId="{9C59B9AD-0F01-4810-9772-C188DF1A9EAB}">
      <dgm:prSet/>
      <dgm:spPr/>
      <dgm:t>
        <a:bodyPr/>
        <a:lstStyle/>
        <a:p>
          <a:endParaRPr lang="en-GB"/>
        </a:p>
      </dgm:t>
    </dgm:pt>
    <dgm:pt modelId="{193B6037-6700-4602-BCA1-2B0D871CF97E}" type="sibTrans" cxnId="{9C59B9AD-0F01-4810-9772-C188DF1A9EAB}">
      <dgm:prSet/>
      <dgm:spPr/>
      <dgm:t>
        <a:bodyPr/>
        <a:lstStyle/>
        <a:p>
          <a:endParaRPr lang="en-GB"/>
        </a:p>
      </dgm:t>
    </dgm:pt>
    <dgm:pt modelId="{3AEC60FF-A0EC-4EE5-9CD9-7A0D097D88FA}">
      <dgm:prSet/>
      <dgm:spPr/>
      <dgm:t>
        <a:bodyPr/>
        <a:lstStyle/>
        <a:p>
          <a:r>
            <a:rPr lang="en-GB" dirty="0">
              <a:latin typeface="Open Sans"/>
              <a:ea typeface="Open Sans"/>
              <a:cs typeface="Open Sans"/>
            </a:rPr>
            <a:t>Strategy firms: </a:t>
          </a:r>
          <a:br>
            <a:rPr lang="en-GB" dirty="0">
              <a:latin typeface="Open Sans"/>
              <a:ea typeface="Open Sans"/>
              <a:cs typeface="Open Sans"/>
            </a:rPr>
          </a:br>
          <a:r>
            <a:rPr lang="en-GB" dirty="0">
              <a:latin typeface="Open Sans"/>
              <a:ea typeface="Open Sans"/>
              <a:cs typeface="Open Sans"/>
            </a:rPr>
            <a:t>McKinsey, BCG, Bain, Kearney, Oliver Wyman, Roland Berger</a:t>
          </a:r>
          <a:br>
            <a:rPr lang="en-GB" dirty="0">
              <a:latin typeface="Open Sans"/>
              <a:ea typeface="Open Sans"/>
              <a:cs typeface="Open Sans"/>
            </a:rPr>
          </a:br>
          <a:r>
            <a:rPr lang="en-GB" dirty="0">
              <a:latin typeface="Open Sans"/>
              <a:ea typeface="Open Sans"/>
              <a:cs typeface="Open Sans"/>
            </a:rPr>
            <a:t> EY-Parthenon, Monitor Deloitte, Strategy&amp;</a:t>
          </a:r>
          <a:br>
            <a:rPr lang="en-GB" dirty="0">
              <a:latin typeface="Open Sans"/>
              <a:ea typeface="Open Sans"/>
              <a:cs typeface="Open Sans"/>
            </a:rPr>
          </a:br>
          <a:r>
            <a:rPr lang="en-GB" dirty="0">
              <a:latin typeface="Open Sans"/>
              <a:ea typeface="Open Sans"/>
              <a:cs typeface="Open Sans"/>
            </a:rPr>
            <a:t>Eden McCallum, Mars  Co, </a:t>
          </a:r>
          <a:r>
            <a:rPr lang="en-GB" dirty="0" err="1">
              <a:latin typeface="Open Sans"/>
              <a:ea typeface="Open Sans"/>
              <a:cs typeface="Open Sans"/>
            </a:rPr>
            <a:t>Elixirr</a:t>
          </a:r>
          <a:r>
            <a:rPr lang="en-GB" dirty="0">
              <a:latin typeface="Open Sans"/>
              <a:ea typeface="Open Sans"/>
              <a:cs typeface="Open Sans"/>
            </a:rPr>
            <a:t>, Ipsos Strategy3, </a:t>
          </a:r>
          <a:r>
            <a:rPr lang="en-US" dirty="0">
              <a:latin typeface="Corbel"/>
            </a:rPr>
            <a:t>L.E.K. Consulting</a:t>
          </a:r>
          <a:endParaRPr lang="en-GB" dirty="0">
            <a:latin typeface="Open Sans" panose="020B0606030504020204" pitchFamily="34" charset="0"/>
            <a:ea typeface="Open Sans" panose="020B0606030504020204" pitchFamily="34" charset="0"/>
            <a:cs typeface="Open Sans" panose="020B0606030504020204" pitchFamily="34" charset="0"/>
          </a:endParaRPr>
        </a:p>
      </dgm:t>
    </dgm:pt>
    <dgm:pt modelId="{DB1DC18D-3AA1-43DF-AF59-26CFDCBA91BD}" type="parTrans" cxnId="{48E40286-7DEE-4446-9E71-FDDC1C45B8FF}">
      <dgm:prSet/>
      <dgm:spPr/>
      <dgm:t>
        <a:bodyPr/>
        <a:lstStyle/>
        <a:p>
          <a:endParaRPr lang="en-GB"/>
        </a:p>
      </dgm:t>
    </dgm:pt>
    <dgm:pt modelId="{87DCA7A3-1728-467B-81EE-BC1162B8DF3B}" type="sibTrans" cxnId="{48E40286-7DEE-4446-9E71-FDDC1C45B8FF}">
      <dgm:prSet/>
      <dgm:spPr/>
      <dgm:t>
        <a:bodyPr/>
        <a:lstStyle/>
        <a:p>
          <a:endParaRPr lang="en-GB"/>
        </a:p>
      </dgm:t>
    </dgm:pt>
    <dgm:pt modelId="{105F70C1-D04E-4546-BB3E-40623A9D4831}">
      <dgm:prSet/>
      <dgm:spPr/>
      <dgm:t>
        <a:bodyPr/>
        <a:lstStyle/>
        <a:p>
          <a:r>
            <a:rPr lang="en-US" b="1" dirty="0">
              <a:latin typeface="Corbel"/>
            </a:rPr>
            <a:t>Life sciences and health specialist:</a:t>
          </a:r>
          <a:r>
            <a:rPr lang="en-US" dirty="0">
              <a:latin typeface="Corbel"/>
            </a:rPr>
            <a:t> IQVIA, ZS Associates, Putnam (</a:t>
          </a:r>
          <a:r>
            <a:rPr lang="en-US" dirty="0" err="1">
              <a:latin typeface="Corbel"/>
            </a:rPr>
            <a:t>Inizio</a:t>
          </a:r>
          <a:r>
            <a:rPr lang="en-US" dirty="0">
              <a:latin typeface="Corbel"/>
            </a:rPr>
            <a:t>), Clarivate, Frost &amp; Sullivan, Simon-Kucher, Trinity Life Sciences, Health Advances, Blue Matter, </a:t>
          </a:r>
          <a:r>
            <a:rPr lang="en-US" dirty="0" err="1">
              <a:latin typeface="Corbel"/>
            </a:rPr>
            <a:t>Syneos</a:t>
          </a:r>
          <a:r>
            <a:rPr lang="en-US" dirty="0">
              <a:latin typeface="Corbel"/>
            </a:rPr>
            <a:t> Health</a:t>
          </a:r>
          <a:endParaRPr lang="en-GB" dirty="0">
            <a:latin typeface="Open Sans"/>
            <a:ea typeface="Open Sans"/>
            <a:cs typeface="Open Sans"/>
          </a:endParaRPr>
        </a:p>
      </dgm:t>
    </dgm:pt>
    <dgm:pt modelId="{8E4E4424-64A8-4F98-B36A-DDA763BED134}" type="parTrans" cxnId="{FDE1AAF9-AA19-4119-898E-F9DA1D34D6DB}">
      <dgm:prSet/>
      <dgm:spPr/>
      <dgm:t>
        <a:bodyPr/>
        <a:lstStyle/>
        <a:p>
          <a:endParaRPr lang="en-GB"/>
        </a:p>
      </dgm:t>
    </dgm:pt>
    <dgm:pt modelId="{3D4656EE-FD74-4CA7-960F-5F8704F499C2}" type="sibTrans" cxnId="{FDE1AAF9-AA19-4119-898E-F9DA1D34D6DB}">
      <dgm:prSet/>
      <dgm:spPr/>
      <dgm:t>
        <a:bodyPr/>
        <a:lstStyle/>
        <a:p>
          <a:endParaRPr lang="en-GB"/>
        </a:p>
      </dgm:t>
    </dgm:pt>
    <dgm:pt modelId="{4601D870-4F0D-4A96-958A-B889E5FFD915}">
      <dgm:prSet/>
      <dgm:spPr/>
      <dgm:t>
        <a:bodyPr/>
        <a:lstStyle/>
        <a:p>
          <a:r>
            <a:rPr lang="en-GB" dirty="0">
              <a:latin typeface="Open Sans"/>
              <a:ea typeface="Open Sans"/>
              <a:cs typeface="Open Sans"/>
            </a:rPr>
            <a:t>Generalist firms with particular health expertise: e.g. Kantar Health, Newton Impact</a:t>
          </a:r>
          <a:endParaRPr lang="en-GB" dirty="0">
            <a:latin typeface="Open Sans" panose="020B0606030504020204" pitchFamily="34" charset="0"/>
            <a:ea typeface="Open Sans" panose="020B0606030504020204" pitchFamily="34" charset="0"/>
            <a:cs typeface="Open Sans" panose="020B0606030504020204" pitchFamily="34" charset="0"/>
          </a:endParaRPr>
        </a:p>
      </dgm:t>
    </dgm:pt>
    <dgm:pt modelId="{E8D2A2D0-E855-4DB2-B936-8D55302F857C}" type="parTrans" cxnId="{8E765B6B-1584-42FB-A887-12111C30B917}">
      <dgm:prSet/>
      <dgm:spPr/>
      <dgm:t>
        <a:bodyPr/>
        <a:lstStyle/>
        <a:p>
          <a:endParaRPr lang="en-GB"/>
        </a:p>
      </dgm:t>
    </dgm:pt>
    <dgm:pt modelId="{97C962E8-53D4-4A98-98C2-B4AEA817ECBE}" type="sibTrans" cxnId="{8E765B6B-1584-42FB-A887-12111C30B917}">
      <dgm:prSet/>
      <dgm:spPr/>
      <dgm:t>
        <a:bodyPr/>
        <a:lstStyle/>
        <a:p>
          <a:endParaRPr lang="en-GB"/>
        </a:p>
      </dgm:t>
    </dgm:pt>
    <dgm:pt modelId="{6462DF98-594E-4DEC-AF9E-9184CDFA97E8}">
      <dgm:prSet/>
      <dgm:spPr/>
      <dgm:t>
        <a:bodyPr/>
        <a:lstStyle/>
        <a:p>
          <a:r>
            <a:rPr lang="en-US" b="1">
              <a:latin typeface="Corbel"/>
            </a:rPr>
            <a:t>Health economics and HEOR:</a:t>
          </a:r>
          <a:r>
            <a:rPr lang="en-US">
              <a:latin typeface="Corbel"/>
            </a:rPr>
            <a:t> Office of Health Economics (OHE), York Health Economics Consortium, Costello Medical, Lumanity, Adelphi Values, Avalere Health, Evidera (Thermo Fisher), RTI Health Solutions, Cytel, Frontier Economics, Oxford Economics</a:t>
          </a:r>
          <a:endParaRPr lang="en-US" dirty="0">
            <a:latin typeface="Corbel"/>
          </a:endParaRPr>
        </a:p>
      </dgm:t>
    </dgm:pt>
    <dgm:pt modelId="{4386720F-A447-47A6-9626-E211F49283DA}" type="parTrans" cxnId="{8AED7B76-F376-4DF5-A37D-500C84494A47}">
      <dgm:prSet/>
      <dgm:spPr/>
      <dgm:t>
        <a:bodyPr/>
        <a:lstStyle/>
        <a:p>
          <a:endParaRPr lang="en-GB"/>
        </a:p>
      </dgm:t>
    </dgm:pt>
    <dgm:pt modelId="{FDF6B31D-207C-45FF-812E-7C7312A01CC0}" type="sibTrans" cxnId="{8AED7B76-F376-4DF5-A37D-500C84494A47}">
      <dgm:prSet/>
      <dgm:spPr/>
      <dgm:t>
        <a:bodyPr/>
        <a:lstStyle/>
        <a:p>
          <a:endParaRPr lang="en-GB"/>
        </a:p>
      </dgm:t>
    </dgm:pt>
    <dgm:pt modelId="{18604745-2425-4E32-A975-16100E03F358}">
      <dgm:prSet/>
      <dgm:spPr/>
      <dgm:t>
        <a:bodyPr/>
        <a:lstStyle/>
        <a:p>
          <a:r>
            <a:rPr lang="en-US" b="1" dirty="0">
              <a:latin typeface="Corbel"/>
            </a:rPr>
            <a:t>Health systems and public sector:</a:t>
          </a:r>
          <a:r>
            <a:rPr lang="en-US" dirty="0">
              <a:latin typeface="Corbel"/>
            </a:rPr>
            <a:t> Carnall Farrar, PA Consulting, LCP Health Analytics, Mott MacDonald, </a:t>
          </a:r>
          <a:r>
            <a:rPr lang="en-US" dirty="0" err="1">
              <a:latin typeface="Corbel"/>
            </a:rPr>
            <a:t>Guidehouse</a:t>
          </a:r>
          <a:r>
            <a:rPr lang="en-US" dirty="0">
              <a:latin typeface="Corbel"/>
            </a:rPr>
            <a:t>, Booz Allen, Mathematica, Abt Global</a:t>
          </a:r>
        </a:p>
      </dgm:t>
    </dgm:pt>
    <dgm:pt modelId="{F2CDA172-3E17-43B0-9E0D-74007C49636C}" type="parTrans" cxnId="{D06A2BFB-69D7-449D-A21A-582F55914A5D}">
      <dgm:prSet/>
      <dgm:spPr/>
      <dgm:t>
        <a:bodyPr/>
        <a:lstStyle/>
        <a:p>
          <a:endParaRPr lang="en-GB"/>
        </a:p>
      </dgm:t>
    </dgm:pt>
    <dgm:pt modelId="{7574E02C-E8D7-4F82-82C3-E7BDBBABD27B}" type="sibTrans" cxnId="{D06A2BFB-69D7-449D-A21A-582F55914A5D}">
      <dgm:prSet/>
      <dgm:spPr/>
      <dgm:t>
        <a:bodyPr/>
        <a:lstStyle/>
        <a:p>
          <a:endParaRPr lang="en-GB"/>
        </a:p>
      </dgm:t>
    </dgm:pt>
    <dgm:pt modelId="{80A475FB-8583-4D15-AD3C-598FC308EE42}">
      <dgm:prSet/>
      <dgm:spPr/>
      <dgm:t>
        <a:bodyPr/>
        <a:lstStyle/>
        <a:p>
          <a:r>
            <a:rPr lang="en-US" b="1">
              <a:latin typeface="Corbel"/>
            </a:rPr>
            <a:t>International development and global health:</a:t>
          </a:r>
          <a:r>
            <a:rPr lang="en-US">
              <a:latin typeface="Corbel"/>
            </a:rPr>
            <a:t> Oxford Policy Management, Palladium, DAI Global Health, Tetra Tech, Chemonics, Genesis Analytics, Itad, Crown Agents, Dalberg, FSG, Pharos Global Health Advisors</a:t>
          </a:r>
          <a:endParaRPr lang="en-US" dirty="0">
            <a:latin typeface="Corbel"/>
          </a:endParaRPr>
        </a:p>
      </dgm:t>
    </dgm:pt>
    <dgm:pt modelId="{88DBA4AB-2622-42FF-9896-DDC1636D8421}" type="parTrans" cxnId="{9A68F220-2D9F-4BB2-871C-C2B3E1465DEB}">
      <dgm:prSet/>
      <dgm:spPr/>
      <dgm:t>
        <a:bodyPr/>
        <a:lstStyle/>
        <a:p>
          <a:endParaRPr lang="en-GB"/>
        </a:p>
      </dgm:t>
    </dgm:pt>
    <dgm:pt modelId="{7CDEEFFF-A8F5-4171-A502-0F73D9282A75}" type="sibTrans" cxnId="{9A68F220-2D9F-4BB2-871C-C2B3E1465DEB}">
      <dgm:prSet/>
      <dgm:spPr/>
      <dgm:t>
        <a:bodyPr/>
        <a:lstStyle/>
        <a:p>
          <a:endParaRPr lang="en-GB"/>
        </a:p>
      </dgm:t>
    </dgm:pt>
    <dgm:pt modelId="{3830B899-327D-41E0-B45A-D12074ADE86F}">
      <dgm:prSet/>
      <dgm:spPr/>
      <dgm:t>
        <a:bodyPr/>
        <a:lstStyle/>
        <a:p>
          <a:r>
            <a:rPr lang="en-US" b="1" dirty="0">
              <a:latin typeface="Corbel"/>
            </a:rPr>
            <a:t>Sustainability, environment and health:</a:t>
          </a:r>
          <a:r>
            <a:rPr lang="en-US" dirty="0">
              <a:latin typeface="Corbel"/>
            </a:rPr>
            <a:t> ERM, Arup, WSP, Ramboll, Jacobs, Ricardo, Anthesis, Carbon Trust, South Pole</a:t>
          </a:r>
        </a:p>
      </dgm:t>
    </dgm:pt>
    <dgm:pt modelId="{8E1B0651-4FA7-4AFA-9E1F-BDD0C023DDFC}" type="parTrans" cxnId="{F85FF2A3-F21E-427D-B459-8FECE71DB720}">
      <dgm:prSet/>
      <dgm:spPr/>
      <dgm:t>
        <a:bodyPr/>
        <a:lstStyle/>
        <a:p>
          <a:endParaRPr lang="en-GB"/>
        </a:p>
      </dgm:t>
    </dgm:pt>
    <dgm:pt modelId="{422B8A37-2B0F-46C0-996F-6D914C18E6E1}" type="sibTrans" cxnId="{F85FF2A3-F21E-427D-B459-8FECE71DB720}">
      <dgm:prSet/>
      <dgm:spPr/>
      <dgm:t>
        <a:bodyPr/>
        <a:lstStyle/>
        <a:p>
          <a:endParaRPr lang="en-GB"/>
        </a:p>
      </dgm:t>
    </dgm:pt>
    <dgm:pt modelId="{1591FA55-5C8B-47AE-BE75-6F46913A6571}">
      <dgm:prSet/>
      <dgm:spPr/>
      <dgm:t>
        <a:bodyPr/>
        <a:lstStyle/>
        <a:p>
          <a:r>
            <a:rPr lang="en-US" b="1">
              <a:latin typeface="Corbel"/>
            </a:rPr>
            <a:t>Research, insight and policy analysis:</a:t>
          </a:r>
          <a:r>
            <a:rPr lang="en-US">
              <a:latin typeface="Corbel"/>
            </a:rPr>
            <a:t> Economist Impact, Ipsos, Kantar Public (Verian), RAND Europe, Nuffield Trust, The King's Fund</a:t>
          </a:r>
          <a:endParaRPr lang="en-US" dirty="0">
            <a:latin typeface="Corbel"/>
          </a:endParaRPr>
        </a:p>
      </dgm:t>
    </dgm:pt>
    <dgm:pt modelId="{37714745-58B5-455A-AC27-CB690DCB3B0A}" type="parTrans" cxnId="{B2F5EF62-8839-4763-9EED-747C416E1075}">
      <dgm:prSet/>
      <dgm:spPr/>
    </dgm:pt>
    <dgm:pt modelId="{3E8F3190-A0F4-4059-890C-48C78A84857D}" type="sibTrans" cxnId="{B2F5EF62-8839-4763-9EED-747C416E1075}">
      <dgm:prSet/>
      <dgm:spPr/>
    </dgm:pt>
    <dgm:pt modelId="{F8FC4A0F-1B7C-42FB-8265-9E89C07C9C0C}">
      <dgm:prSet/>
      <dgm:spPr/>
      <dgm:t>
        <a:bodyPr/>
        <a:lstStyle/>
        <a:p>
          <a:r>
            <a:rPr lang="en-US" b="1">
              <a:latin typeface="Corbel"/>
            </a:rPr>
            <a:t>Health policy communications and public affairs:</a:t>
          </a:r>
          <a:r>
            <a:rPr lang="en-US">
              <a:latin typeface="Corbel"/>
            </a:rPr>
            <a:t> Edelman, APCO Worldwide, FleishmanHillard, Weber Shandwick, Hanover Communications, Incisive Health, Portland Communications</a:t>
          </a:r>
          <a:endParaRPr lang="en-US" dirty="0">
            <a:latin typeface="Corbel"/>
          </a:endParaRPr>
        </a:p>
      </dgm:t>
    </dgm:pt>
    <dgm:pt modelId="{4B6D9718-FB5D-4B19-816D-FE2F1468E924}" type="parTrans" cxnId="{CDB670B4-3DC0-4B13-8AC3-96388DD40B11}">
      <dgm:prSet/>
      <dgm:spPr/>
      <dgm:t>
        <a:bodyPr/>
        <a:lstStyle/>
        <a:p>
          <a:endParaRPr lang="en-GB"/>
        </a:p>
      </dgm:t>
    </dgm:pt>
    <dgm:pt modelId="{5C4C9011-1C6F-4C7B-8EF6-9E01D5F3EED2}" type="sibTrans" cxnId="{CDB670B4-3DC0-4B13-8AC3-96388DD40B11}">
      <dgm:prSet/>
      <dgm:spPr/>
      <dgm:t>
        <a:bodyPr/>
        <a:lstStyle/>
        <a:p>
          <a:endParaRPr lang="en-GB"/>
        </a:p>
      </dgm:t>
    </dgm:pt>
    <dgm:pt modelId="{81C478E0-AC7C-4985-A7D6-9076F011A54C}">
      <dgm:prSet/>
      <dgm:spPr/>
      <dgm:t>
        <a:bodyPr/>
        <a:lstStyle/>
        <a:p>
          <a:r>
            <a:rPr lang="en-US" b="1">
              <a:latin typeface="Corbel"/>
            </a:rPr>
            <a:t>Asia-based health consultancies:</a:t>
          </a:r>
          <a:r>
            <a:rPr lang="en-US">
              <a:latin typeface="Corbel"/>
            </a:rPr>
            <a:t> Asia Care Group, Solidiance, Vriens &amp; Partners, Frost &amp; Sullivan Asia</a:t>
          </a:r>
          <a:endParaRPr lang="en-US" dirty="0">
            <a:latin typeface="Corbel"/>
          </a:endParaRPr>
        </a:p>
      </dgm:t>
    </dgm:pt>
    <dgm:pt modelId="{AC049829-B86C-484F-8EC8-0F8FF470F909}" type="parTrans" cxnId="{217C82AD-073C-4A45-BA74-3A1103B13C96}">
      <dgm:prSet/>
      <dgm:spPr/>
      <dgm:t>
        <a:bodyPr/>
        <a:lstStyle/>
        <a:p>
          <a:endParaRPr lang="en-GB"/>
        </a:p>
      </dgm:t>
    </dgm:pt>
    <dgm:pt modelId="{3DEA3C36-2B11-4A7B-924C-510712543A83}" type="sibTrans" cxnId="{217C82AD-073C-4A45-BA74-3A1103B13C96}">
      <dgm:prSet/>
      <dgm:spPr/>
      <dgm:t>
        <a:bodyPr/>
        <a:lstStyle/>
        <a:p>
          <a:endParaRPr lang="en-GB"/>
        </a:p>
      </dgm:t>
    </dgm:pt>
    <dgm:pt modelId="{AF8B22BB-4873-41AD-9997-7F919FFF0BC2}" type="pres">
      <dgm:prSet presAssocID="{39E09120-8681-4639-B512-F8ACAE9F9808}" presName="diagram" presStyleCnt="0">
        <dgm:presLayoutVars>
          <dgm:dir/>
          <dgm:resizeHandles val="exact"/>
        </dgm:presLayoutVars>
      </dgm:prSet>
      <dgm:spPr/>
    </dgm:pt>
    <dgm:pt modelId="{3AF52B10-F95F-451E-9FA6-47A585691DCF}" type="pres">
      <dgm:prSet presAssocID="{1D010C15-525D-4987-8361-539FD2AFA27F}" presName="node" presStyleLbl="node1" presStyleIdx="0" presStyleCnt="11">
        <dgm:presLayoutVars>
          <dgm:bulletEnabled val="1"/>
        </dgm:presLayoutVars>
      </dgm:prSet>
      <dgm:spPr/>
    </dgm:pt>
    <dgm:pt modelId="{9B938EA0-643A-4913-8072-C81679112D50}" type="pres">
      <dgm:prSet presAssocID="{193B6037-6700-4602-BCA1-2B0D871CF97E}" presName="sibTrans" presStyleCnt="0"/>
      <dgm:spPr/>
    </dgm:pt>
    <dgm:pt modelId="{8AB9E5BD-CE7A-4B63-876F-E7CAC8046FDC}" type="pres">
      <dgm:prSet presAssocID="{3AEC60FF-A0EC-4EE5-9CD9-7A0D097D88FA}" presName="node" presStyleLbl="node1" presStyleIdx="1" presStyleCnt="11">
        <dgm:presLayoutVars>
          <dgm:bulletEnabled val="1"/>
        </dgm:presLayoutVars>
      </dgm:prSet>
      <dgm:spPr/>
    </dgm:pt>
    <dgm:pt modelId="{0A8A4250-1E54-4A8D-8197-477DB5B1FE35}" type="pres">
      <dgm:prSet presAssocID="{87DCA7A3-1728-467B-81EE-BC1162B8DF3B}" presName="sibTrans" presStyleCnt="0"/>
      <dgm:spPr/>
    </dgm:pt>
    <dgm:pt modelId="{4255F22A-15A2-4C36-A27B-4A1BF6160A69}" type="pres">
      <dgm:prSet presAssocID="{4601D870-4F0D-4A96-958A-B889E5FFD915}" presName="node" presStyleLbl="node1" presStyleIdx="2" presStyleCnt="11">
        <dgm:presLayoutVars>
          <dgm:bulletEnabled val="1"/>
        </dgm:presLayoutVars>
      </dgm:prSet>
      <dgm:spPr/>
    </dgm:pt>
    <dgm:pt modelId="{4A70D4B0-66FF-46AA-AAAE-81F144BBB597}" type="pres">
      <dgm:prSet presAssocID="{97C962E8-53D4-4A98-98C2-B4AEA817ECBE}" presName="sibTrans" presStyleCnt="0"/>
      <dgm:spPr/>
    </dgm:pt>
    <dgm:pt modelId="{7C773243-8597-4C0C-B119-3982BF430861}" type="pres">
      <dgm:prSet presAssocID="{105F70C1-D04E-4546-BB3E-40623A9D4831}" presName="node" presStyleLbl="node1" presStyleIdx="3" presStyleCnt="11" custLinFactNeighborX="1156" custLinFactNeighborY="-1285">
        <dgm:presLayoutVars>
          <dgm:bulletEnabled val="1"/>
        </dgm:presLayoutVars>
      </dgm:prSet>
      <dgm:spPr/>
    </dgm:pt>
    <dgm:pt modelId="{0BDE5573-7A18-42C6-B139-9C906CE1F880}" type="pres">
      <dgm:prSet presAssocID="{3D4656EE-FD74-4CA7-960F-5F8704F499C2}" presName="sibTrans" presStyleCnt="0"/>
      <dgm:spPr/>
    </dgm:pt>
    <dgm:pt modelId="{9146F295-D1D0-4B04-AA9E-C82D6E0C5A90}" type="pres">
      <dgm:prSet presAssocID="{6462DF98-594E-4DEC-AF9E-9184CDFA97E8}" presName="node" presStyleLbl="node1" presStyleIdx="4" presStyleCnt="11">
        <dgm:presLayoutVars>
          <dgm:bulletEnabled val="1"/>
        </dgm:presLayoutVars>
      </dgm:prSet>
      <dgm:spPr/>
    </dgm:pt>
    <dgm:pt modelId="{629ADB7D-A418-4D45-8B9A-24F096CC9B03}" type="pres">
      <dgm:prSet presAssocID="{FDF6B31D-207C-45FF-812E-7C7312A01CC0}" presName="sibTrans" presStyleCnt="0"/>
      <dgm:spPr/>
    </dgm:pt>
    <dgm:pt modelId="{15FE6780-D1D3-410D-B61E-44D6F6024E6C}" type="pres">
      <dgm:prSet presAssocID="{18604745-2425-4E32-A975-16100E03F358}" presName="node" presStyleLbl="node1" presStyleIdx="5" presStyleCnt="11">
        <dgm:presLayoutVars>
          <dgm:bulletEnabled val="1"/>
        </dgm:presLayoutVars>
      </dgm:prSet>
      <dgm:spPr/>
    </dgm:pt>
    <dgm:pt modelId="{90265805-E400-45EB-85D7-747F365A759F}" type="pres">
      <dgm:prSet presAssocID="{7574E02C-E8D7-4F82-82C3-E7BDBBABD27B}" presName="sibTrans" presStyleCnt="0"/>
      <dgm:spPr/>
    </dgm:pt>
    <dgm:pt modelId="{55DCD5CE-1EBF-49C0-BA85-6C33BD9C6B57}" type="pres">
      <dgm:prSet presAssocID="{80A475FB-8583-4D15-AD3C-598FC308EE42}" presName="node" presStyleLbl="node1" presStyleIdx="6" presStyleCnt="11">
        <dgm:presLayoutVars>
          <dgm:bulletEnabled val="1"/>
        </dgm:presLayoutVars>
      </dgm:prSet>
      <dgm:spPr/>
    </dgm:pt>
    <dgm:pt modelId="{541719E4-9E99-440B-8171-004AB442509E}" type="pres">
      <dgm:prSet presAssocID="{7CDEEFFF-A8F5-4171-A502-0F73D9282A75}" presName="sibTrans" presStyleCnt="0"/>
      <dgm:spPr/>
    </dgm:pt>
    <dgm:pt modelId="{CC02FEAD-7F38-4432-BFF2-A5CD89995B85}" type="pres">
      <dgm:prSet presAssocID="{3830B899-327D-41E0-B45A-D12074ADE86F}" presName="node" presStyleLbl="node1" presStyleIdx="7" presStyleCnt="11">
        <dgm:presLayoutVars>
          <dgm:bulletEnabled val="1"/>
        </dgm:presLayoutVars>
      </dgm:prSet>
      <dgm:spPr/>
    </dgm:pt>
    <dgm:pt modelId="{234991DF-0250-489B-BD17-2A74E4156F37}" type="pres">
      <dgm:prSet presAssocID="{422B8A37-2B0F-46C0-996F-6D914C18E6E1}" presName="sibTrans" presStyleCnt="0"/>
      <dgm:spPr/>
    </dgm:pt>
    <dgm:pt modelId="{632E51A2-825A-488E-905C-F2373C26ECB1}" type="pres">
      <dgm:prSet presAssocID="{1591FA55-5C8B-47AE-BE75-6F46913A6571}" presName="node" presStyleLbl="node1" presStyleIdx="8" presStyleCnt="11">
        <dgm:presLayoutVars>
          <dgm:bulletEnabled val="1"/>
        </dgm:presLayoutVars>
      </dgm:prSet>
      <dgm:spPr/>
    </dgm:pt>
    <dgm:pt modelId="{205C849D-5CE5-449C-856C-E46912CDD87C}" type="pres">
      <dgm:prSet presAssocID="{3E8F3190-A0F4-4059-890C-48C78A84857D}" presName="sibTrans" presStyleCnt="0"/>
      <dgm:spPr/>
    </dgm:pt>
    <dgm:pt modelId="{5DA73D12-6230-458A-9A9D-E8E577C29C42}" type="pres">
      <dgm:prSet presAssocID="{F8FC4A0F-1B7C-42FB-8265-9E89C07C9C0C}" presName="node" presStyleLbl="node1" presStyleIdx="9" presStyleCnt="11">
        <dgm:presLayoutVars>
          <dgm:bulletEnabled val="1"/>
        </dgm:presLayoutVars>
      </dgm:prSet>
      <dgm:spPr/>
    </dgm:pt>
    <dgm:pt modelId="{BF13DC89-DAAF-4708-B4C7-205806590802}" type="pres">
      <dgm:prSet presAssocID="{5C4C9011-1C6F-4C7B-8EF6-9E01D5F3EED2}" presName="sibTrans" presStyleCnt="0"/>
      <dgm:spPr/>
    </dgm:pt>
    <dgm:pt modelId="{88F3A31A-256E-4FB9-94E2-F1ED67F9BCF9}" type="pres">
      <dgm:prSet presAssocID="{81C478E0-AC7C-4985-A7D6-9076F011A54C}" presName="node" presStyleLbl="node1" presStyleIdx="10" presStyleCnt="11">
        <dgm:presLayoutVars>
          <dgm:bulletEnabled val="1"/>
        </dgm:presLayoutVars>
      </dgm:prSet>
      <dgm:spPr/>
    </dgm:pt>
  </dgm:ptLst>
  <dgm:cxnLst>
    <dgm:cxn modelId="{3DF28909-8C03-4BC2-B3D2-49FB43F28C16}" type="presOf" srcId="{39E09120-8681-4639-B512-F8ACAE9F9808}" destId="{AF8B22BB-4873-41AD-9997-7F919FFF0BC2}" srcOrd="0" destOrd="0" presId="urn:microsoft.com/office/officeart/2005/8/layout/default"/>
    <dgm:cxn modelId="{9A68F220-2D9F-4BB2-871C-C2B3E1465DEB}" srcId="{39E09120-8681-4639-B512-F8ACAE9F9808}" destId="{80A475FB-8583-4D15-AD3C-598FC308EE42}" srcOrd="6" destOrd="0" parTransId="{88DBA4AB-2622-42FF-9896-DDC1636D8421}" sibTransId="{7CDEEFFF-A8F5-4171-A502-0F73D9282A75}"/>
    <dgm:cxn modelId="{B2F5EF62-8839-4763-9EED-747C416E1075}" srcId="{39E09120-8681-4639-B512-F8ACAE9F9808}" destId="{1591FA55-5C8B-47AE-BE75-6F46913A6571}" srcOrd="8" destOrd="0" parTransId="{37714745-58B5-455A-AC27-CB690DCB3B0A}" sibTransId="{3E8F3190-A0F4-4059-890C-48C78A84857D}"/>
    <dgm:cxn modelId="{64F6C666-F20D-4164-B9F6-ADE7B7EFA9F2}" type="presOf" srcId="{F8FC4A0F-1B7C-42FB-8265-9E89C07C9C0C}" destId="{5DA73D12-6230-458A-9A9D-E8E577C29C42}" srcOrd="0" destOrd="0" presId="urn:microsoft.com/office/officeart/2005/8/layout/default"/>
    <dgm:cxn modelId="{8E765B6B-1584-42FB-A887-12111C30B917}" srcId="{39E09120-8681-4639-B512-F8ACAE9F9808}" destId="{4601D870-4F0D-4A96-958A-B889E5FFD915}" srcOrd="2" destOrd="0" parTransId="{E8D2A2D0-E855-4DB2-B936-8D55302F857C}" sibTransId="{97C962E8-53D4-4A98-98C2-B4AEA817ECBE}"/>
    <dgm:cxn modelId="{85A66E53-6B0F-4CA1-99F6-32B948313165}" type="presOf" srcId="{3830B899-327D-41E0-B45A-D12074ADE86F}" destId="{CC02FEAD-7F38-4432-BFF2-A5CD89995B85}" srcOrd="0" destOrd="0" presId="urn:microsoft.com/office/officeart/2005/8/layout/default"/>
    <dgm:cxn modelId="{8AED7B76-F376-4DF5-A37D-500C84494A47}" srcId="{39E09120-8681-4639-B512-F8ACAE9F9808}" destId="{6462DF98-594E-4DEC-AF9E-9184CDFA97E8}" srcOrd="4" destOrd="0" parTransId="{4386720F-A447-47A6-9626-E211F49283DA}" sibTransId="{FDF6B31D-207C-45FF-812E-7C7312A01CC0}"/>
    <dgm:cxn modelId="{A972227E-1886-428C-8D58-A7813FD7003D}" type="presOf" srcId="{4601D870-4F0D-4A96-958A-B889E5FFD915}" destId="{4255F22A-15A2-4C36-A27B-4A1BF6160A69}" srcOrd="0" destOrd="0" presId="urn:microsoft.com/office/officeart/2005/8/layout/default"/>
    <dgm:cxn modelId="{BB6D6C84-019A-4788-952C-12F78C5264BC}" type="presOf" srcId="{18604745-2425-4E32-A975-16100E03F358}" destId="{15FE6780-D1D3-410D-B61E-44D6F6024E6C}" srcOrd="0" destOrd="0" presId="urn:microsoft.com/office/officeart/2005/8/layout/default"/>
    <dgm:cxn modelId="{48E40286-7DEE-4446-9E71-FDDC1C45B8FF}" srcId="{39E09120-8681-4639-B512-F8ACAE9F9808}" destId="{3AEC60FF-A0EC-4EE5-9CD9-7A0D097D88FA}" srcOrd="1" destOrd="0" parTransId="{DB1DC18D-3AA1-43DF-AF59-26CFDCBA91BD}" sibTransId="{87DCA7A3-1728-467B-81EE-BC1162B8DF3B}"/>
    <dgm:cxn modelId="{8AF0238E-44DC-4F1D-9748-790CA38D1C94}" type="presOf" srcId="{3AEC60FF-A0EC-4EE5-9CD9-7A0D097D88FA}" destId="{8AB9E5BD-CE7A-4B63-876F-E7CAC8046FDC}" srcOrd="0" destOrd="0" presId="urn:microsoft.com/office/officeart/2005/8/layout/default"/>
    <dgm:cxn modelId="{C487A892-4A35-4C7A-801E-2011F1A16AEB}" type="presOf" srcId="{80A475FB-8583-4D15-AD3C-598FC308EE42}" destId="{55DCD5CE-1EBF-49C0-BA85-6C33BD9C6B57}" srcOrd="0" destOrd="0" presId="urn:microsoft.com/office/officeart/2005/8/layout/default"/>
    <dgm:cxn modelId="{F85FF2A3-F21E-427D-B459-8FECE71DB720}" srcId="{39E09120-8681-4639-B512-F8ACAE9F9808}" destId="{3830B899-327D-41E0-B45A-D12074ADE86F}" srcOrd="7" destOrd="0" parTransId="{8E1B0651-4FA7-4AFA-9E1F-BDD0C023DDFC}" sibTransId="{422B8A37-2B0F-46C0-996F-6D914C18E6E1}"/>
    <dgm:cxn modelId="{E4C602A7-7B78-4C10-9B9E-BF5129283B78}" type="presOf" srcId="{6462DF98-594E-4DEC-AF9E-9184CDFA97E8}" destId="{9146F295-D1D0-4B04-AA9E-C82D6E0C5A90}" srcOrd="0" destOrd="0" presId="urn:microsoft.com/office/officeart/2005/8/layout/default"/>
    <dgm:cxn modelId="{217C82AD-073C-4A45-BA74-3A1103B13C96}" srcId="{39E09120-8681-4639-B512-F8ACAE9F9808}" destId="{81C478E0-AC7C-4985-A7D6-9076F011A54C}" srcOrd="10" destOrd="0" parTransId="{AC049829-B86C-484F-8EC8-0F8FF470F909}" sibTransId="{3DEA3C36-2B11-4A7B-924C-510712543A83}"/>
    <dgm:cxn modelId="{9C59B9AD-0F01-4810-9772-C188DF1A9EAB}" srcId="{39E09120-8681-4639-B512-F8ACAE9F9808}" destId="{1D010C15-525D-4987-8361-539FD2AFA27F}" srcOrd="0" destOrd="0" parTransId="{D9FB1EFE-48AC-4AD6-AF3A-D7F19BFFE57B}" sibTransId="{193B6037-6700-4602-BCA1-2B0D871CF97E}"/>
    <dgm:cxn modelId="{CDB670B4-3DC0-4B13-8AC3-96388DD40B11}" srcId="{39E09120-8681-4639-B512-F8ACAE9F9808}" destId="{F8FC4A0F-1B7C-42FB-8265-9E89C07C9C0C}" srcOrd="9" destOrd="0" parTransId="{4B6D9718-FB5D-4B19-816D-FE2F1468E924}" sibTransId="{5C4C9011-1C6F-4C7B-8EF6-9E01D5F3EED2}"/>
    <dgm:cxn modelId="{99DB75B4-3EEC-4B1C-A2CB-A9E6923E9298}" type="presOf" srcId="{1D010C15-525D-4987-8361-539FD2AFA27F}" destId="{3AF52B10-F95F-451E-9FA6-47A585691DCF}" srcOrd="0" destOrd="0" presId="urn:microsoft.com/office/officeart/2005/8/layout/default"/>
    <dgm:cxn modelId="{FE69F1C4-184B-41F1-93CC-2375D87ADEE0}" type="presOf" srcId="{105F70C1-D04E-4546-BB3E-40623A9D4831}" destId="{7C773243-8597-4C0C-B119-3982BF430861}" srcOrd="0" destOrd="0" presId="urn:microsoft.com/office/officeart/2005/8/layout/default"/>
    <dgm:cxn modelId="{0736CBD2-F92D-4AD7-85B5-DE36A8761361}" type="presOf" srcId="{1591FA55-5C8B-47AE-BE75-6F46913A6571}" destId="{632E51A2-825A-488E-905C-F2373C26ECB1}" srcOrd="0" destOrd="0" presId="urn:microsoft.com/office/officeart/2005/8/layout/default"/>
    <dgm:cxn modelId="{8DF1FEEB-AA18-4C05-8A5F-A67F732E8EA6}" type="presOf" srcId="{81C478E0-AC7C-4985-A7D6-9076F011A54C}" destId="{88F3A31A-256E-4FB9-94E2-F1ED67F9BCF9}" srcOrd="0" destOrd="0" presId="urn:microsoft.com/office/officeart/2005/8/layout/default"/>
    <dgm:cxn modelId="{FDE1AAF9-AA19-4119-898E-F9DA1D34D6DB}" srcId="{39E09120-8681-4639-B512-F8ACAE9F9808}" destId="{105F70C1-D04E-4546-BB3E-40623A9D4831}" srcOrd="3" destOrd="0" parTransId="{8E4E4424-64A8-4F98-B36A-DDA763BED134}" sibTransId="{3D4656EE-FD74-4CA7-960F-5F8704F499C2}"/>
    <dgm:cxn modelId="{D06A2BFB-69D7-449D-A21A-582F55914A5D}" srcId="{39E09120-8681-4639-B512-F8ACAE9F9808}" destId="{18604745-2425-4E32-A975-16100E03F358}" srcOrd="5" destOrd="0" parTransId="{F2CDA172-3E17-43B0-9E0D-74007C49636C}" sibTransId="{7574E02C-E8D7-4F82-82C3-E7BDBBABD27B}"/>
    <dgm:cxn modelId="{98CA0B46-7208-4E04-B6E7-91475AF847EE}" type="presParOf" srcId="{AF8B22BB-4873-41AD-9997-7F919FFF0BC2}" destId="{3AF52B10-F95F-451E-9FA6-47A585691DCF}" srcOrd="0" destOrd="0" presId="urn:microsoft.com/office/officeart/2005/8/layout/default"/>
    <dgm:cxn modelId="{A783746D-63FD-4622-9917-514744A298B1}" type="presParOf" srcId="{AF8B22BB-4873-41AD-9997-7F919FFF0BC2}" destId="{9B938EA0-643A-4913-8072-C81679112D50}" srcOrd="1" destOrd="0" presId="urn:microsoft.com/office/officeart/2005/8/layout/default"/>
    <dgm:cxn modelId="{F4A7E0FE-8388-49CB-909C-7AB32B5942C7}" type="presParOf" srcId="{AF8B22BB-4873-41AD-9997-7F919FFF0BC2}" destId="{8AB9E5BD-CE7A-4B63-876F-E7CAC8046FDC}" srcOrd="2" destOrd="0" presId="urn:microsoft.com/office/officeart/2005/8/layout/default"/>
    <dgm:cxn modelId="{A77E4824-23AD-470D-BA85-EDE35FE61CA7}" type="presParOf" srcId="{AF8B22BB-4873-41AD-9997-7F919FFF0BC2}" destId="{0A8A4250-1E54-4A8D-8197-477DB5B1FE35}" srcOrd="3" destOrd="0" presId="urn:microsoft.com/office/officeart/2005/8/layout/default"/>
    <dgm:cxn modelId="{6004F8C3-14AA-4C10-A006-E16F0CE5CD9E}" type="presParOf" srcId="{AF8B22BB-4873-41AD-9997-7F919FFF0BC2}" destId="{4255F22A-15A2-4C36-A27B-4A1BF6160A69}" srcOrd="4" destOrd="0" presId="urn:microsoft.com/office/officeart/2005/8/layout/default"/>
    <dgm:cxn modelId="{588879C5-7507-4A1E-9A3B-C20AA278ACD4}" type="presParOf" srcId="{AF8B22BB-4873-41AD-9997-7F919FFF0BC2}" destId="{4A70D4B0-66FF-46AA-AAAE-81F144BBB597}" srcOrd="5" destOrd="0" presId="urn:microsoft.com/office/officeart/2005/8/layout/default"/>
    <dgm:cxn modelId="{24A87F81-3535-4B9B-A1D1-6EE04C9ABCF2}" type="presParOf" srcId="{AF8B22BB-4873-41AD-9997-7F919FFF0BC2}" destId="{7C773243-8597-4C0C-B119-3982BF430861}" srcOrd="6" destOrd="0" presId="urn:microsoft.com/office/officeart/2005/8/layout/default"/>
    <dgm:cxn modelId="{01779CE0-3F18-404B-BDF2-8C782DF61758}" type="presParOf" srcId="{AF8B22BB-4873-41AD-9997-7F919FFF0BC2}" destId="{0BDE5573-7A18-42C6-B139-9C906CE1F880}" srcOrd="7" destOrd="0" presId="urn:microsoft.com/office/officeart/2005/8/layout/default"/>
    <dgm:cxn modelId="{F7C998C8-CD86-4E15-BD92-A20A27DD415A}" type="presParOf" srcId="{AF8B22BB-4873-41AD-9997-7F919FFF0BC2}" destId="{9146F295-D1D0-4B04-AA9E-C82D6E0C5A90}" srcOrd="8" destOrd="0" presId="urn:microsoft.com/office/officeart/2005/8/layout/default"/>
    <dgm:cxn modelId="{2B1386A6-3631-42A6-AD1B-F7E1B6467563}" type="presParOf" srcId="{AF8B22BB-4873-41AD-9997-7F919FFF0BC2}" destId="{629ADB7D-A418-4D45-8B9A-24F096CC9B03}" srcOrd="9" destOrd="0" presId="urn:microsoft.com/office/officeart/2005/8/layout/default"/>
    <dgm:cxn modelId="{103F353E-AED3-414A-A5D1-BAA9C76FA020}" type="presParOf" srcId="{AF8B22BB-4873-41AD-9997-7F919FFF0BC2}" destId="{15FE6780-D1D3-410D-B61E-44D6F6024E6C}" srcOrd="10" destOrd="0" presId="urn:microsoft.com/office/officeart/2005/8/layout/default"/>
    <dgm:cxn modelId="{41435D40-9145-4DD5-B91E-269E6C88715D}" type="presParOf" srcId="{AF8B22BB-4873-41AD-9997-7F919FFF0BC2}" destId="{90265805-E400-45EB-85D7-747F365A759F}" srcOrd="11" destOrd="0" presId="urn:microsoft.com/office/officeart/2005/8/layout/default"/>
    <dgm:cxn modelId="{5AA22A4D-8E08-4F21-A5F3-7D5630F97EF2}" type="presParOf" srcId="{AF8B22BB-4873-41AD-9997-7F919FFF0BC2}" destId="{55DCD5CE-1EBF-49C0-BA85-6C33BD9C6B57}" srcOrd="12" destOrd="0" presId="urn:microsoft.com/office/officeart/2005/8/layout/default"/>
    <dgm:cxn modelId="{8EE27017-CE53-46B9-9B72-831CF824ACE0}" type="presParOf" srcId="{AF8B22BB-4873-41AD-9997-7F919FFF0BC2}" destId="{541719E4-9E99-440B-8171-004AB442509E}" srcOrd="13" destOrd="0" presId="urn:microsoft.com/office/officeart/2005/8/layout/default"/>
    <dgm:cxn modelId="{961F7D55-CC6F-4787-AFDB-91253914A138}" type="presParOf" srcId="{AF8B22BB-4873-41AD-9997-7F919FFF0BC2}" destId="{CC02FEAD-7F38-4432-BFF2-A5CD89995B85}" srcOrd="14" destOrd="0" presId="urn:microsoft.com/office/officeart/2005/8/layout/default"/>
    <dgm:cxn modelId="{6B2B652A-B120-460D-B3F4-51AC7E2E9A77}" type="presParOf" srcId="{AF8B22BB-4873-41AD-9997-7F919FFF0BC2}" destId="{234991DF-0250-489B-BD17-2A74E4156F37}" srcOrd="15" destOrd="0" presId="urn:microsoft.com/office/officeart/2005/8/layout/default"/>
    <dgm:cxn modelId="{B63C2FC4-6859-4D1D-BA28-1863A80F9EDA}" type="presParOf" srcId="{AF8B22BB-4873-41AD-9997-7F919FFF0BC2}" destId="{632E51A2-825A-488E-905C-F2373C26ECB1}" srcOrd="16" destOrd="0" presId="urn:microsoft.com/office/officeart/2005/8/layout/default"/>
    <dgm:cxn modelId="{0FF33B3A-DB07-4F48-ACA8-11618814523C}" type="presParOf" srcId="{AF8B22BB-4873-41AD-9997-7F919FFF0BC2}" destId="{205C849D-5CE5-449C-856C-E46912CDD87C}" srcOrd="17" destOrd="0" presId="urn:microsoft.com/office/officeart/2005/8/layout/default"/>
    <dgm:cxn modelId="{214B3933-9EFC-427E-B727-74A7495C0E5E}" type="presParOf" srcId="{AF8B22BB-4873-41AD-9997-7F919FFF0BC2}" destId="{5DA73D12-6230-458A-9A9D-E8E577C29C42}" srcOrd="18" destOrd="0" presId="urn:microsoft.com/office/officeart/2005/8/layout/default"/>
    <dgm:cxn modelId="{41CE2504-49A0-41B1-9827-3D72A4466CD4}" type="presParOf" srcId="{AF8B22BB-4873-41AD-9997-7F919FFF0BC2}" destId="{BF13DC89-DAAF-4708-B4C7-205806590802}" srcOrd="19" destOrd="0" presId="urn:microsoft.com/office/officeart/2005/8/layout/default"/>
    <dgm:cxn modelId="{1A91ABF6-E536-4652-98E9-74F523E21A8D}" type="presParOf" srcId="{AF8B22BB-4873-41AD-9997-7F919FFF0BC2}" destId="{88F3A31A-256E-4FB9-94E2-F1ED67F9BCF9}" srcOrd="2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AF52B10-F95F-451E-9FA6-47A585691DCF}">
      <dsp:nvSpPr>
        <dsp:cNvPr id="0" name=""/>
        <dsp:cNvSpPr/>
      </dsp:nvSpPr>
      <dsp:spPr>
        <a:xfrm>
          <a:off x="446578" y="2166"/>
          <a:ext cx="2343364" cy="1406018"/>
        </a:xfrm>
        <a:prstGeom prst="rect">
          <a:avLst/>
        </a:prstGeom>
        <a:solidFill>
          <a:schemeClr val="accent1">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Font typeface="Arial" panose="020B0604020202020204" pitchFamily="34" charset="0"/>
            <a:buNone/>
          </a:pPr>
          <a:r>
            <a:rPr lang="en-GB" sz="1100" kern="1200" dirty="0">
              <a:latin typeface="Open Sans"/>
              <a:ea typeface="Open Sans"/>
              <a:cs typeface="Open Sans"/>
            </a:rPr>
            <a:t>Big Four and generalist firms: </a:t>
          </a:r>
          <a:br>
            <a:rPr lang="en-GB" sz="1100" kern="1200" dirty="0">
              <a:latin typeface="Open Sans"/>
              <a:ea typeface="Open Sans"/>
              <a:cs typeface="Open Sans"/>
            </a:rPr>
          </a:br>
          <a:r>
            <a:rPr lang="en-GB" sz="1100" kern="1200" dirty="0">
              <a:latin typeface="Open Sans"/>
              <a:ea typeface="Open Sans"/>
              <a:cs typeface="Open Sans"/>
            </a:rPr>
            <a:t>Deloitte, EY, KPMG, PwC, </a:t>
          </a:r>
          <a:r>
            <a:rPr lang="en-GB" sz="1100" kern="1200" dirty="0"/>
            <a:t>Accenture</a:t>
          </a:r>
          <a:r>
            <a:rPr lang="en-US" sz="1100" kern="1200" dirty="0">
              <a:latin typeface="Corbel"/>
            </a:rPr>
            <a:t>, Capgemini Invent, FTI Consulting, Mercer</a:t>
          </a:r>
          <a:endParaRPr lang="en-GB" sz="1100" kern="1200" dirty="0"/>
        </a:p>
      </dsp:txBody>
      <dsp:txXfrm>
        <a:off x="446578" y="2166"/>
        <a:ext cx="2343364" cy="1406018"/>
      </dsp:txXfrm>
    </dsp:sp>
    <dsp:sp modelId="{8AB9E5BD-CE7A-4B63-876F-E7CAC8046FDC}">
      <dsp:nvSpPr>
        <dsp:cNvPr id="0" name=""/>
        <dsp:cNvSpPr/>
      </dsp:nvSpPr>
      <dsp:spPr>
        <a:xfrm>
          <a:off x="3024279" y="2166"/>
          <a:ext cx="2343364" cy="1406018"/>
        </a:xfrm>
        <a:prstGeom prst="rect">
          <a:avLst/>
        </a:prstGeom>
        <a:solidFill>
          <a:schemeClr val="accent1">
            <a:shade val="50000"/>
            <a:hueOff val="-101380"/>
            <a:satOff val="-6085"/>
            <a:lumOff val="86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Open Sans"/>
              <a:ea typeface="Open Sans"/>
              <a:cs typeface="Open Sans"/>
            </a:rPr>
            <a:t>Strategy firms: </a:t>
          </a:r>
          <a:br>
            <a:rPr lang="en-GB" sz="1100" kern="1200" dirty="0">
              <a:latin typeface="Open Sans"/>
              <a:ea typeface="Open Sans"/>
              <a:cs typeface="Open Sans"/>
            </a:rPr>
          </a:br>
          <a:r>
            <a:rPr lang="en-GB" sz="1100" kern="1200" dirty="0">
              <a:latin typeface="Open Sans"/>
              <a:ea typeface="Open Sans"/>
              <a:cs typeface="Open Sans"/>
            </a:rPr>
            <a:t>McKinsey, BCG, Bain, Kearney, Oliver Wyman, Roland Berger</a:t>
          </a:r>
          <a:br>
            <a:rPr lang="en-GB" sz="1100" kern="1200" dirty="0">
              <a:latin typeface="Open Sans"/>
              <a:ea typeface="Open Sans"/>
              <a:cs typeface="Open Sans"/>
            </a:rPr>
          </a:br>
          <a:r>
            <a:rPr lang="en-GB" sz="1100" kern="1200" dirty="0">
              <a:latin typeface="Open Sans"/>
              <a:ea typeface="Open Sans"/>
              <a:cs typeface="Open Sans"/>
            </a:rPr>
            <a:t> EY-Parthenon, Monitor Deloitte, Strategy&amp;</a:t>
          </a:r>
          <a:br>
            <a:rPr lang="en-GB" sz="1100" kern="1200" dirty="0">
              <a:latin typeface="Open Sans"/>
              <a:ea typeface="Open Sans"/>
              <a:cs typeface="Open Sans"/>
            </a:rPr>
          </a:br>
          <a:r>
            <a:rPr lang="en-GB" sz="1100" kern="1200" dirty="0">
              <a:latin typeface="Open Sans"/>
              <a:ea typeface="Open Sans"/>
              <a:cs typeface="Open Sans"/>
            </a:rPr>
            <a:t>Eden McCallum, Mars  Co, </a:t>
          </a:r>
          <a:r>
            <a:rPr lang="en-GB" sz="1100" kern="1200" dirty="0" err="1">
              <a:latin typeface="Open Sans"/>
              <a:ea typeface="Open Sans"/>
              <a:cs typeface="Open Sans"/>
            </a:rPr>
            <a:t>Elixirr</a:t>
          </a:r>
          <a:r>
            <a:rPr lang="en-GB" sz="1100" kern="1200" dirty="0">
              <a:latin typeface="Open Sans"/>
              <a:ea typeface="Open Sans"/>
              <a:cs typeface="Open Sans"/>
            </a:rPr>
            <a:t>, Ipsos Strategy3, </a:t>
          </a:r>
          <a:r>
            <a:rPr lang="en-US" sz="1100" kern="1200" dirty="0">
              <a:latin typeface="Corbel"/>
            </a:rPr>
            <a:t>L.E.K. Consulting</a:t>
          </a:r>
          <a:endParaRPr lang="en-GB" sz="1100" kern="1200" dirty="0">
            <a:latin typeface="Open Sans" panose="020B0606030504020204" pitchFamily="34" charset="0"/>
            <a:ea typeface="Open Sans" panose="020B0606030504020204" pitchFamily="34" charset="0"/>
            <a:cs typeface="Open Sans" panose="020B0606030504020204" pitchFamily="34" charset="0"/>
          </a:endParaRPr>
        </a:p>
      </dsp:txBody>
      <dsp:txXfrm>
        <a:off x="3024279" y="2166"/>
        <a:ext cx="2343364" cy="1406018"/>
      </dsp:txXfrm>
    </dsp:sp>
    <dsp:sp modelId="{4255F22A-15A2-4C36-A27B-4A1BF6160A69}">
      <dsp:nvSpPr>
        <dsp:cNvPr id="0" name=""/>
        <dsp:cNvSpPr/>
      </dsp:nvSpPr>
      <dsp:spPr>
        <a:xfrm>
          <a:off x="5601980" y="2166"/>
          <a:ext cx="2343364" cy="1406018"/>
        </a:xfrm>
        <a:prstGeom prst="rect">
          <a:avLst/>
        </a:prstGeom>
        <a:solidFill>
          <a:schemeClr val="accent1">
            <a:shade val="50000"/>
            <a:hueOff val="-202759"/>
            <a:satOff val="-12170"/>
            <a:lumOff val="172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GB" sz="1100" kern="1200" dirty="0">
              <a:latin typeface="Open Sans"/>
              <a:ea typeface="Open Sans"/>
              <a:cs typeface="Open Sans"/>
            </a:rPr>
            <a:t>Generalist firms with particular health expertise: e.g. Kantar Health, Newton Impact</a:t>
          </a:r>
          <a:endParaRPr lang="en-GB" sz="1100" kern="1200" dirty="0">
            <a:latin typeface="Open Sans" panose="020B0606030504020204" pitchFamily="34" charset="0"/>
            <a:ea typeface="Open Sans" panose="020B0606030504020204" pitchFamily="34" charset="0"/>
            <a:cs typeface="Open Sans" panose="020B0606030504020204" pitchFamily="34" charset="0"/>
          </a:endParaRPr>
        </a:p>
      </dsp:txBody>
      <dsp:txXfrm>
        <a:off x="5601980" y="2166"/>
        <a:ext cx="2343364" cy="1406018"/>
      </dsp:txXfrm>
    </dsp:sp>
    <dsp:sp modelId="{7C773243-8597-4C0C-B119-3982BF430861}">
      <dsp:nvSpPr>
        <dsp:cNvPr id="0" name=""/>
        <dsp:cNvSpPr/>
      </dsp:nvSpPr>
      <dsp:spPr>
        <a:xfrm>
          <a:off x="8206771" y="0"/>
          <a:ext cx="2343364" cy="1406018"/>
        </a:xfrm>
        <a:prstGeom prst="rect">
          <a:avLst/>
        </a:prstGeom>
        <a:solidFill>
          <a:schemeClr val="accent1">
            <a:shade val="50000"/>
            <a:hueOff val="-304139"/>
            <a:satOff val="-18255"/>
            <a:lumOff val="25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Corbel"/>
            </a:rPr>
            <a:t>Life sciences and health specialist:</a:t>
          </a:r>
          <a:r>
            <a:rPr lang="en-US" sz="1100" kern="1200" dirty="0">
              <a:latin typeface="Corbel"/>
            </a:rPr>
            <a:t> IQVIA, ZS Associates, Putnam (</a:t>
          </a:r>
          <a:r>
            <a:rPr lang="en-US" sz="1100" kern="1200" dirty="0" err="1">
              <a:latin typeface="Corbel"/>
            </a:rPr>
            <a:t>Inizio</a:t>
          </a:r>
          <a:r>
            <a:rPr lang="en-US" sz="1100" kern="1200" dirty="0">
              <a:latin typeface="Corbel"/>
            </a:rPr>
            <a:t>), Clarivate, Frost &amp; Sullivan, Simon-Kucher, Trinity Life Sciences, Health Advances, Blue Matter, </a:t>
          </a:r>
          <a:r>
            <a:rPr lang="en-US" sz="1100" kern="1200" dirty="0" err="1">
              <a:latin typeface="Corbel"/>
            </a:rPr>
            <a:t>Syneos</a:t>
          </a:r>
          <a:r>
            <a:rPr lang="en-US" sz="1100" kern="1200" dirty="0">
              <a:latin typeface="Corbel"/>
            </a:rPr>
            <a:t> Health</a:t>
          </a:r>
          <a:endParaRPr lang="en-GB" sz="1100" kern="1200" dirty="0">
            <a:latin typeface="Open Sans"/>
            <a:ea typeface="Open Sans"/>
            <a:cs typeface="Open Sans"/>
          </a:endParaRPr>
        </a:p>
      </dsp:txBody>
      <dsp:txXfrm>
        <a:off x="8206771" y="0"/>
        <a:ext cx="2343364" cy="1406018"/>
      </dsp:txXfrm>
    </dsp:sp>
    <dsp:sp modelId="{9146F295-D1D0-4B04-AA9E-C82D6E0C5A90}">
      <dsp:nvSpPr>
        <dsp:cNvPr id="0" name=""/>
        <dsp:cNvSpPr/>
      </dsp:nvSpPr>
      <dsp:spPr>
        <a:xfrm>
          <a:off x="446578" y="1642521"/>
          <a:ext cx="2343364" cy="1406018"/>
        </a:xfrm>
        <a:prstGeom prst="rect">
          <a:avLst/>
        </a:prstGeom>
        <a:solidFill>
          <a:schemeClr val="accent1">
            <a:shade val="50000"/>
            <a:hueOff val="-405519"/>
            <a:satOff val="-24340"/>
            <a:lumOff val="344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Corbel"/>
            </a:rPr>
            <a:t>Health economics and HEOR:</a:t>
          </a:r>
          <a:r>
            <a:rPr lang="en-US" sz="1100" kern="1200">
              <a:latin typeface="Corbel"/>
            </a:rPr>
            <a:t> Office of Health Economics (OHE), York Health Economics Consortium, Costello Medical, Lumanity, Adelphi Values, Avalere Health, Evidera (Thermo Fisher), RTI Health Solutions, Cytel, Frontier Economics, Oxford Economics</a:t>
          </a:r>
          <a:endParaRPr lang="en-US" sz="1100" kern="1200" dirty="0">
            <a:latin typeface="Corbel"/>
          </a:endParaRPr>
        </a:p>
      </dsp:txBody>
      <dsp:txXfrm>
        <a:off x="446578" y="1642521"/>
        <a:ext cx="2343364" cy="1406018"/>
      </dsp:txXfrm>
    </dsp:sp>
    <dsp:sp modelId="{15FE6780-D1D3-410D-B61E-44D6F6024E6C}">
      <dsp:nvSpPr>
        <dsp:cNvPr id="0" name=""/>
        <dsp:cNvSpPr/>
      </dsp:nvSpPr>
      <dsp:spPr>
        <a:xfrm>
          <a:off x="3024279" y="1642521"/>
          <a:ext cx="2343364" cy="1406018"/>
        </a:xfrm>
        <a:prstGeom prst="rect">
          <a:avLst/>
        </a:prstGeom>
        <a:solidFill>
          <a:schemeClr val="accent1">
            <a:shade val="50000"/>
            <a:hueOff val="-506898"/>
            <a:satOff val="-30425"/>
            <a:lumOff val="431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Corbel"/>
            </a:rPr>
            <a:t>Health systems and public sector:</a:t>
          </a:r>
          <a:r>
            <a:rPr lang="en-US" sz="1100" kern="1200" dirty="0">
              <a:latin typeface="Corbel"/>
            </a:rPr>
            <a:t> Carnall Farrar, PA Consulting, LCP Health Analytics, Mott MacDonald, </a:t>
          </a:r>
          <a:r>
            <a:rPr lang="en-US" sz="1100" kern="1200" dirty="0" err="1">
              <a:latin typeface="Corbel"/>
            </a:rPr>
            <a:t>Guidehouse</a:t>
          </a:r>
          <a:r>
            <a:rPr lang="en-US" sz="1100" kern="1200" dirty="0">
              <a:latin typeface="Corbel"/>
            </a:rPr>
            <a:t>, Booz Allen, Mathematica, Abt Global</a:t>
          </a:r>
        </a:p>
      </dsp:txBody>
      <dsp:txXfrm>
        <a:off x="3024279" y="1642521"/>
        <a:ext cx="2343364" cy="1406018"/>
      </dsp:txXfrm>
    </dsp:sp>
    <dsp:sp modelId="{55DCD5CE-1EBF-49C0-BA85-6C33BD9C6B57}">
      <dsp:nvSpPr>
        <dsp:cNvPr id="0" name=""/>
        <dsp:cNvSpPr/>
      </dsp:nvSpPr>
      <dsp:spPr>
        <a:xfrm>
          <a:off x="5601980" y="1642521"/>
          <a:ext cx="2343364" cy="1406018"/>
        </a:xfrm>
        <a:prstGeom prst="rect">
          <a:avLst/>
        </a:prstGeom>
        <a:solidFill>
          <a:schemeClr val="accent1">
            <a:shade val="50000"/>
            <a:hueOff val="-506898"/>
            <a:satOff val="-30425"/>
            <a:lumOff val="4310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Corbel"/>
            </a:rPr>
            <a:t>International development and global health:</a:t>
          </a:r>
          <a:r>
            <a:rPr lang="en-US" sz="1100" kern="1200">
              <a:latin typeface="Corbel"/>
            </a:rPr>
            <a:t> Oxford Policy Management, Palladium, DAI Global Health, Tetra Tech, Chemonics, Genesis Analytics, Itad, Crown Agents, Dalberg, FSG, Pharos Global Health Advisors</a:t>
          </a:r>
          <a:endParaRPr lang="en-US" sz="1100" kern="1200" dirty="0">
            <a:latin typeface="Corbel"/>
          </a:endParaRPr>
        </a:p>
      </dsp:txBody>
      <dsp:txXfrm>
        <a:off x="5601980" y="1642521"/>
        <a:ext cx="2343364" cy="1406018"/>
      </dsp:txXfrm>
    </dsp:sp>
    <dsp:sp modelId="{CC02FEAD-7F38-4432-BFF2-A5CD89995B85}">
      <dsp:nvSpPr>
        <dsp:cNvPr id="0" name=""/>
        <dsp:cNvSpPr/>
      </dsp:nvSpPr>
      <dsp:spPr>
        <a:xfrm>
          <a:off x="8179681" y="1642521"/>
          <a:ext cx="2343364" cy="1406018"/>
        </a:xfrm>
        <a:prstGeom prst="rect">
          <a:avLst/>
        </a:prstGeom>
        <a:solidFill>
          <a:schemeClr val="accent1">
            <a:shade val="50000"/>
            <a:hueOff val="-405519"/>
            <a:satOff val="-24340"/>
            <a:lumOff val="3448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dirty="0">
              <a:latin typeface="Corbel"/>
            </a:rPr>
            <a:t>Sustainability, environment and health:</a:t>
          </a:r>
          <a:r>
            <a:rPr lang="en-US" sz="1100" kern="1200" dirty="0">
              <a:latin typeface="Corbel"/>
            </a:rPr>
            <a:t> ERM, Arup, WSP, Ramboll, Jacobs, Ricardo, Anthesis, Carbon Trust, South Pole</a:t>
          </a:r>
        </a:p>
      </dsp:txBody>
      <dsp:txXfrm>
        <a:off x="8179681" y="1642521"/>
        <a:ext cx="2343364" cy="1406018"/>
      </dsp:txXfrm>
    </dsp:sp>
    <dsp:sp modelId="{632E51A2-825A-488E-905C-F2373C26ECB1}">
      <dsp:nvSpPr>
        <dsp:cNvPr id="0" name=""/>
        <dsp:cNvSpPr/>
      </dsp:nvSpPr>
      <dsp:spPr>
        <a:xfrm>
          <a:off x="1735428" y="3282876"/>
          <a:ext cx="2343364" cy="1406018"/>
        </a:xfrm>
        <a:prstGeom prst="rect">
          <a:avLst/>
        </a:prstGeom>
        <a:solidFill>
          <a:schemeClr val="accent1">
            <a:shade val="50000"/>
            <a:hueOff val="-304139"/>
            <a:satOff val="-18255"/>
            <a:lumOff val="2586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Corbel"/>
            </a:rPr>
            <a:t>Research, insight and policy analysis:</a:t>
          </a:r>
          <a:r>
            <a:rPr lang="en-US" sz="1100" kern="1200">
              <a:latin typeface="Corbel"/>
            </a:rPr>
            <a:t> Economist Impact, Ipsos, Kantar Public (Verian), RAND Europe, Nuffield Trust, The King's Fund</a:t>
          </a:r>
          <a:endParaRPr lang="en-US" sz="1100" kern="1200" dirty="0">
            <a:latin typeface="Corbel"/>
          </a:endParaRPr>
        </a:p>
      </dsp:txBody>
      <dsp:txXfrm>
        <a:off x="1735428" y="3282876"/>
        <a:ext cx="2343364" cy="1406018"/>
      </dsp:txXfrm>
    </dsp:sp>
    <dsp:sp modelId="{5DA73D12-6230-458A-9A9D-E8E577C29C42}">
      <dsp:nvSpPr>
        <dsp:cNvPr id="0" name=""/>
        <dsp:cNvSpPr/>
      </dsp:nvSpPr>
      <dsp:spPr>
        <a:xfrm>
          <a:off x="4313130" y="3282876"/>
          <a:ext cx="2343364" cy="1406018"/>
        </a:xfrm>
        <a:prstGeom prst="rect">
          <a:avLst/>
        </a:prstGeom>
        <a:solidFill>
          <a:schemeClr val="accent1">
            <a:shade val="50000"/>
            <a:hueOff val="-202759"/>
            <a:satOff val="-12170"/>
            <a:lumOff val="1724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Corbel"/>
            </a:rPr>
            <a:t>Health policy communications and public affairs:</a:t>
          </a:r>
          <a:r>
            <a:rPr lang="en-US" sz="1100" kern="1200">
              <a:latin typeface="Corbel"/>
            </a:rPr>
            <a:t> Edelman, APCO Worldwide, FleishmanHillard, Weber Shandwick, Hanover Communications, Incisive Health, Portland Communications</a:t>
          </a:r>
          <a:endParaRPr lang="en-US" sz="1100" kern="1200" dirty="0">
            <a:latin typeface="Corbel"/>
          </a:endParaRPr>
        </a:p>
      </dsp:txBody>
      <dsp:txXfrm>
        <a:off x="4313130" y="3282876"/>
        <a:ext cx="2343364" cy="1406018"/>
      </dsp:txXfrm>
    </dsp:sp>
    <dsp:sp modelId="{88F3A31A-256E-4FB9-94E2-F1ED67F9BCF9}">
      <dsp:nvSpPr>
        <dsp:cNvPr id="0" name=""/>
        <dsp:cNvSpPr/>
      </dsp:nvSpPr>
      <dsp:spPr>
        <a:xfrm>
          <a:off x="6890831" y="3282876"/>
          <a:ext cx="2343364" cy="1406018"/>
        </a:xfrm>
        <a:prstGeom prst="rect">
          <a:avLst/>
        </a:prstGeom>
        <a:solidFill>
          <a:schemeClr val="accent1">
            <a:shade val="50000"/>
            <a:hueOff val="-101380"/>
            <a:satOff val="-6085"/>
            <a:lumOff val="862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kern="1200">
              <a:latin typeface="Corbel"/>
            </a:rPr>
            <a:t>Asia-based health consultancies:</a:t>
          </a:r>
          <a:r>
            <a:rPr lang="en-US" sz="1100" kern="1200">
              <a:latin typeface="Corbel"/>
            </a:rPr>
            <a:t> Asia Care Group, Solidiance, Vriens &amp; Partners, Frost &amp; Sullivan Asia</a:t>
          </a:r>
          <a:endParaRPr lang="en-US" sz="1100" kern="1200" dirty="0">
            <a:latin typeface="Corbel"/>
          </a:endParaRPr>
        </a:p>
      </dsp:txBody>
      <dsp:txXfrm>
        <a:off x="6890831" y="3282876"/>
        <a:ext cx="2343364" cy="140601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Header Placeholder 5"/>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7" name="Date Placeholder 6"/>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BB0B10B-99B7-4C00-B5B6-8E5B193798C0}" type="datetimeFigureOut">
              <a:rPr lang="en-GB" smtClean="0"/>
              <a:t>06/10/2026</a:t>
            </a:fld>
            <a:endParaRPr lang="en-GB"/>
          </a:p>
        </p:txBody>
      </p:sp>
      <p:sp>
        <p:nvSpPr>
          <p:cNvPr id="8" name="Footer Placeholder 7"/>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9" name="Slide Number Placeholder 8"/>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B3FF9BC-6B7D-4350-9373-A662223D45D8}" type="slidenum">
              <a:rPr lang="en-GB" smtClean="0"/>
              <a:t>‹#›</a:t>
            </a:fld>
            <a:endParaRPr lang="en-GB"/>
          </a:p>
        </p:txBody>
      </p:sp>
    </p:spTree>
    <p:extLst>
      <p:ext uri="{BB962C8B-B14F-4D97-AF65-F5344CB8AC3E}">
        <p14:creationId xmlns:p14="http://schemas.microsoft.com/office/powerpoint/2010/main" val="33185781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Header Placeholder 7"/>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9" name="Date Placeholder 8"/>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B3693C-8B6A-4603-B70E-59B550F9D39C}" type="datetimeFigureOut">
              <a:rPr lang="en-GB" smtClean="0"/>
              <a:t>06/10/2026</a:t>
            </a:fld>
            <a:endParaRPr lang="en-GB"/>
          </a:p>
        </p:txBody>
      </p:sp>
      <p:sp>
        <p:nvSpPr>
          <p:cNvPr id="10" name="Slide Image Placeholder 9"/>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11" name="Notes Placeholder 10"/>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Footer Placeholder 11"/>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13" name="Slide Number Placeholder 12"/>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CBF7C7-580D-481F-82AA-E85D3568AFCF}" type="slidenum">
              <a:rPr lang="en-GB" smtClean="0"/>
              <a:t>‹#›</a:t>
            </a:fld>
            <a:endParaRPr lang="en-GB"/>
          </a:p>
        </p:txBody>
      </p:sp>
    </p:spTree>
    <p:extLst>
      <p:ext uri="{BB962C8B-B14F-4D97-AF65-F5344CB8AC3E}">
        <p14:creationId xmlns:p14="http://schemas.microsoft.com/office/powerpoint/2010/main" val="1030012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What - Term can be confusing. Several different perceptions of what consultancy is.</a:t>
            </a:r>
          </a:p>
          <a:p>
            <a:r>
              <a:rPr lang="en-US">
                <a:cs typeface="Calibri"/>
              </a:rPr>
              <a:t>Why – something on how to connect up what it is to the skills you will be developing at LSHTM</a:t>
            </a:r>
          </a:p>
        </p:txBody>
      </p:sp>
      <p:sp>
        <p:nvSpPr>
          <p:cNvPr id="4" name="Slide Number Placeholder 3"/>
          <p:cNvSpPr>
            <a:spLocks noGrp="1"/>
          </p:cNvSpPr>
          <p:nvPr>
            <p:ph type="sldNum" sz="quarter" idx="5"/>
          </p:nvPr>
        </p:nvSpPr>
        <p:spPr/>
        <p:txBody>
          <a:bodyPr/>
          <a:lstStyle/>
          <a:p>
            <a:fld id="{07C7398D-A3C2-2D4A-BB3F-7B427B5B3260}" type="slidenum">
              <a:rPr lang="en-US" smtClean="0"/>
              <a:t>3</a:t>
            </a:fld>
            <a:endParaRPr lang="en-US"/>
          </a:p>
        </p:txBody>
      </p:sp>
    </p:spTree>
    <p:extLst>
      <p:ext uri="{BB962C8B-B14F-4D97-AF65-F5344CB8AC3E}">
        <p14:creationId xmlns:p14="http://schemas.microsoft.com/office/powerpoint/2010/main" val="2047520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07C7398D-A3C2-2D4A-BB3F-7B427B5B3260}" type="slidenum">
              <a:rPr lang="en-US" smtClean="0"/>
              <a:t>4</a:t>
            </a:fld>
            <a:endParaRPr lang="en-US"/>
          </a:p>
        </p:txBody>
      </p:sp>
    </p:spTree>
    <p:extLst>
      <p:ext uri="{BB962C8B-B14F-4D97-AF65-F5344CB8AC3E}">
        <p14:creationId xmlns:p14="http://schemas.microsoft.com/office/powerpoint/2010/main" val="22519511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15179-E947-BD6B-93D3-57390BC92F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B31CD-C24D-9084-517A-534BC3BE60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689C4B-2A2F-E454-C1C5-31A21A5E32E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B491BDC-8ED8-6AF8-1ED0-512951E023AC}"/>
              </a:ext>
            </a:extLst>
          </p:cNvPr>
          <p:cNvSpPr>
            <a:spLocks noGrp="1"/>
          </p:cNvSpPr>
          <p:nvPr>
            <p:ph type="sldNum" sz="quarter" idx="10"/>
          </p:nvPr>
        </p:nvSpPr>
        <p:spPr/>
        <p:txBody>
          <a:bodyPr/>
          <a:lstStyle/>
          <a:p>
            <a:fld id="{07C7398D-A3C2-2D4A-BB3F-7B427B5B3260}" type="slidenum">
              <a:rPr lang="en-US" smtClean="0"/>
              <a:t>5</a:t>
            </a:fld>
            <a:endParaRPr lang="en-US"/>
          </a:p>
        </p:txBody>
      </p:sp>
    </p:spTree>
    <p:extLst>
      <p:ext uri="{BB962C8B-B14F-4D97-AF65-F5344CB8AC3E}">
        <p14:creationId xmlns:p14="http://schemas.microsoft.com/office/powerpoint/2010/main" val="3696574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a:t>Consultancy firms often provide good training and career development.  Many other </a:t>
            </a:r>
            <a:r>
              <a:rPr lang="en-US" err="1"/>
              <a:t>organisations</a:t>
            </a:r>
            <a:r>
              <a:rPr lang="en-US"/>
              <a:t> value those skills.  CHAI is an example of an organization built on a similar model to consultancy.  (They often advertise jobs on our job feed).  Use business minded approach to improve access to health (antiretrovirals in HIV was where they started). Got health ministries to agree to minimum purchase so they negotiated price with pharma.  Example of how to get benefit of training and add business mind to your skills perhaps move on to something that needs both.</a:t>
            </a:r>
            <a:endParaRPr lang="en-GB"/>
          </a:p>
          <a:p>
            <a:endParaRPr lang="en-GB"/>
          </a:p>
        </p:txBody>
      </p:sp>
      <p:sp>
        <p:nvSpPr>
          <p:cNvPr id="4" name="Slide Number Placeholder 3"/>
          <p:cNvSpPr>
            <a:spLocks noGrp="1"/>
          </p:cNvSpPr>
          <p:nvPr>
            <p:ph type="sldNum" sz="quarter" idx="5"/>
          </p:nvPr>
        </p:nvSpPr>
        <p:spPr/>
        <p:txBody>
          <a:bodyPr/>
          <a:lstStyle/>
          <a:p>
            <a:fld id="{07C7398D-A3C2-2D4A-BB3F-7B427B5B3260}" type="slidenum">
              <a:rPr lang="en-US" smtClean="0"/>
              <a:t>6</a:t>
            </a:fld>
            <a:endParaRPr lang="en-US"/>
          </a:p>
        </p:txBody>
      </p:sp>
    </p:spTree>
    <p:extLst>
      <p:ext uri="{BB962C8B-B14F-4D97-AF65-F5344CB8AC3E}">
        <p14:creationId xmlns:p14="http://schemas.microsoft.com/office/powerpoint/2010/main" val="6866926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a:ln/>
        </p:spPr>
      </p:sp>
      <p:sp>
        <p:nvSpPr>
          <p:cNvPr id="13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Corbel"/>
              </a:rPr>
              <a:t>Life sciences and health specialist:</a:t>
            </a:r>
            <a:r>
              <a:rPr lang="en-US" dirty="0">
                <a:latin typeface="Corbel"/>
              </a:rPr>
              <a:t> IQVIA, ZS Associates, Putnam (</a:t>
            </a:r>
            <a:r>
              <a:rPr lang="en-US" dirty="0" err="1">
                <a:latin typeface="Corbel"/>
              </a:rPr>
              <a:t>Inizio</a:t>
            </a:r>
            <a:r>
              <a:rPr lang="en-US" dirty="0">
                <a:latin typeface="Corbel"/>
              </a:rPr>
              <a:t>), Clarivate, Frost &amp; Sullivan, Simon-Kucher, Trinity Life Sciences, Health Advances, Blue Matter, </a:t>
            </a:r>
            <a:r>
              <a:rPr lang="en-US" dirty="0" err="1">
                <a:latin typeface="Corbel"/>
              </a:rPr>
              <a:t>Syneos</a:t>
            </a:r>
            <a:r>
              <a:rPr lang="en-US" dirty="0">
                <a:latin typeface="Corbel"/>
              </a:rPr>
              <a:t> Health</a:t>
            </a:r>
          </a:p>
          <a:p>
            <a:r>
              <a:rPr lang="en-US" b="1" dirty="0">
                <a:latin typeface="Corbel"/>
              </a:rPr>
              <a:t>Health economics and HEOR:</a:t>
            </a:r>
            <a:r>
              <a:rPr lang="en-US" dirty="0">
                <a:latin typeface="Corbel"/>
              </a:rPr>
              <a:t> Office of Health Economics (OHE), York Health Economics Consortium, Costello Medical, </a:t>
            </a:r>
            <a:r>
              <a:rPr lang="en-US" dirty="0" err="1">
                <a:latin typeface="Corbel"/>
              </a:rPr>
              <a:t>Lumanity</a:t>
            </a:r>
            <a:r>
              <a:rPr lang="en-US" dirty="0">
                <a:latin typeface="Corbel"/>
              </a:rPr>
              <a:t>, Adelphi Values, Avalere Health, Evidera (</a:t>
            </a:r>
            <a:r>
              <a:rPr lang="en-US" dirty="0" err="1">
                <a:latin typeface="Corbel"/>
              </a:rPr>
              <a:t>Thermo</a:t>
            </a:r>
            <a:r>
              <a:rPr lang="en-US" dirty="0">
                <a:latin typeface="Corbel"/>
              </a:rPr>
              <a:t> Fisher), RTI Health Solutions, </a:t>
            </a:r>
            <a:r>
              <a:rPr lang="en-US" dirty="0" err="1">
                <a:latin typeface="Corbel"/>
              </a:rPr>
              <a:t>Cytel</a:t>
            </a:r>
            <a:r>
              <a:rPr lang="en-US" dirty="0">
                <a:latin typeface="Corbel"/>
              </a:rPr>
              <a:t>, Frontier Economics, Oxford Economics</a:t>
            </a:r>
          </a:p>
          <a:p>
            <a:r>
              <a:rPr lang="en-US" b="1" dirty="0">
                <a:latin typeface="Corbel"/>
              </a:rPr>
              <a:t>Health systems and public sector:</a:t>
            </a:r>
            <a:r>
              <a:rPr lang="en-US" dirty="0">
                <a:latin typeface="Corbel"/>
              </a:rPr>
              <a:t> Carnall Farrar, PA Consulting, LCP Health Analytics, Mott MacDonald, </a:t>
            </a:r>
            <a:r>
              <a:rPr lang="en-US" dirty="0" err="1">
                <a:latin typeface="Corbel"/>
              </a:rPr>
              <a:t>Guidehouse</a:t>
            </a:r>
            <a:r>
              <a:rPr lang="en-US" dirty="0">
                <a:latin typeface="Corbel"/>
              </a:rPr>
              <a:t>, Booz Allen Hamilton, Mathematica, Abt Global</a:t>
            </a:r>
          </a:p>
          <a:p>
            <a:r>
              <a:rPr lang="en-US" b="1" dirty="0">
                <a:latin typeface="Corbel"/>
              </a:rPr>
              <a:t>International development and global health:</a:t>
            </a:r>
            <a:r>
              <a:rPr lang="en-US" dirty="0">
                <a:latin typeface="Corbel"/>
              </a:rPr>
              <a:t> Oxford Policy Management, Palladium, DAI Global Health, Tetra Tech, Chemonics, Genesis Analytics, </a:t>
            </a:r>
            <a:r>
              <a:rPr lang="en-US" dirty="0" err="1">
                <a:latin typeface="Corbel"/>
              </a:rPr>
              <a:t>Itad</a:t>
            </a:r>
            <a:r>
              <a:rPr lang="en-US" dirty="0">
                <a:latin typeface="Corbel"/>
              </a:rPr>
              <a:t>, Crown Agents, Dalberg, FSG, Pharos Global Health Advisors</a:t>
            </a:r>
          </a:p>
          <a:p>
            <a:r>
              <a:rPr lang="en-US" b="1" dirty="0">
                <a:latin typeface="Corbel"/>
              </a:rPr>
              <a:t>Sustainability, environment and health:</a:t>
            </a:r>
            <a:r>
              <a:rPr lang="en-US" dirty="0">
                <a:latin typeface="Corbel"/>
              </a:rPr>
              <a:t> ERM, Arup, WSP, Ramboll, Jacobs, Ricardo, Anthesis, Carbon Trust, South Pole</a:t>
            </a:r>
          </a:p>
          <a:p>
            <a:endParaRPr lang="en-US" altLang="en-US" dirty="0">
              <a:latin typeface="Arial"/>
              <a:cs typeface="Arial"/>
            </a:endParaRPr>
          </a:p>
          <a:p>
            <a:r>
              <a:rPr lang="en-US" altLang="en-US" dirty="0">
                <a:latin typeface="Arial"/>
                <a:cs typeface="Arial"/>
              </a:rPr>
              <a:t>Big consultancies – can't guarantee to be working only on health. </a:t>
            </a:r>
          </a:p>
          <a:p>
            <a:endParaRPr lang="en-US" altLang="en-US" dirty="0">
              <a:latin typeface="Arial"/>
              <a:cs typeface="Arial"/>
            </a:endParaRPr>
          </a:p>
          <a:p>
            <a:r>
              <a:rPr lang="en-US" altLang="en-US" dirty="0">
                <a:latin typeface="Arial"/>
                <a:cs typeface="Arial"/>
              </a:rPr>
              <a:t>MCA – </a:t>
            </a:r>
            <a:r>
              <a:rPr lang="en-US" altLang="en-US" dirty="0" err="1">
                <a:latin typeface="Arial"/>
                <a:cs typeface="Arial"/>
              </a:rPr>
              <a:t>uk</a:t>
            </a:r>
            <a:r>
              <a:rPr lang="en-US" altLang="en-US" dirty="0">
                <a:latin typeface="Arial"/>
                <a:cs typeface="Arial"/>
              </a:rPr>
              <a:t> professional body, directory of members available</a:t>
            </a:r>
            <a:endParaRPr lang="en-US" altLang="en-US" dirty="0">
              <a:latin typeface="Arial" panose="020B0604020202020204" pitchFamily="34" charset="0"/>
              <a:cs typeface="Arial"/>
            </a:endParaRPr>
          </a:p>
        </p:txBody>
      </p:sp>
      <p:sp>
        <p:nvSpPr>
          <p:cNvPr id="1331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fld id="{BCFDE086-7BAA-4141-8752-FDC164ACE0EE}" type="slidenum">
              <a:rPr lang="en-GB" altLang="en-US" sz="1200" smtClean="0"/>
              <a:pPr/>
              <a:t>7</a:t>
            </a:fld>
            <a:endParaRPr lang="en-GB" altLang="en-US" sz="1200"/>
          </a:p>
        </p:txBody>
      </p:sp>
    </p:spTree>
    <p:extLst>
      <p:ext uri="{BB962C8B-B14F-4D97-AF65-F5344CB8AC3E}">
        <p14:creationId xmlns:p14="http://schemas.microsoft.com/office/powerpoint/2010/main" val="26549748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How to get in.  Grad schemes if you have little or no relevant experience – early deadline is reason for timing of these sessions. See last week's workshop for list of relevant schemes.</a:t>
            </a:r>
          </a:p>
          <a:p>
            <a:r>
              <a:rPr lang="en-US">
                <a:cs typeface="Calibri"/>
              </a:rPr>
              <a:t>Smaller like Costello welcome direct approach and page on web which sets this out.  Might be invited to work on a specifc project if needs more people than already work for them</a:t>
            </a:r>
          </a:p>
        </p:txBody>
      </p:sp>
      <p:sp>
        <p:nvSpPr>
          <p:cNvPr id="4" name="Slide Number Placeholder 3"/>
          <p:cNvSpPr>
            <a:spLocks noGrp="1"/>
          </p:cNvSpPr>
          <p:nvPr>
            <p:ph type="sldNum" sz="quarter" idx="5"/>
          </p:nvPr>
        </p:nvSpPr>
        <p:spPr/>
        <p:txBody>
          <a:bodyPr/>
          <a:lstStyle/>
          <a:p>
            <a:fld id="{07C7398D-A3C2-2D4A-BB3F-7B427B5B3260}" type="slidenum">
              <a:rPr lang="en-US" smtClean="0"/>
              <a:t>8</a:t>
            </a:fld>
            <a:endParaRPr lang="en-US"/>
          </a:p>
        </p:txBody>
      </p:sp>
    </p:spTree>
    <p:extLst>
      <p:ext uri="{BB962C8B-B14F-4D97-AF65-F5344CB8AC3E}">
        <p14:creationId xmlns:p14="http://schemas.microsoft.com/office/powerpoint/2010/main" val="460566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07C7398D-A3C2-2D4A-BB3F-7B427B5B3260}" type="slidenum">
              <a:rPr lang="en-US" smtClean="0"/>
              <a:t>9</a:t>
            </a:fld>
            <a:endParaRPr lang="en-US"/>
          </a:p>
        </p:txBody>
      </p:sp>
    </p:spTree>
    <p:extLst>
      <p:ext uri="{BB962C8B-B14F-4D97-AF65-F5344CB8AC3E}">
        <p14:creationId xmlns:p14="http://schemas.microsoft.com/office/powerpoint/2010/main" val="1777592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8CBF7C7-580D-481F-82AA-E85D3568AFCF}" type="slidenum">
              <a:rPr lang="en-GB" smtClean="0"/>
              <a:t>10</a:t>
            </a:fld>
            <a:endParaRPr lang="en-GB"/>
          </a:p>
        </p:txBody>
      </p:sp>
    </p:spTree>
    <p:extLst>
      <p:ext uri="{BB962C8B-B14F-4D97-AF65-F5344CB8AC3E}">
        <p14:creationId xmlns:p14="http://schemas.microsoft.com/office/powerpoint/2010/main" val="17698071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CF (</a:t>
            </a:r>
            <a:r>
              <a:rPr lang="en-GB"/>
              <a:t>Carnall Farrar)</a:t>
            </a:r>
            <a:r>
              <a:rPr lang="en-GB">
                <a:cs typeface="Calibri"/>
              </a:rPr>
              <a:t> </a:t>
            </a:r>
            <a:r>
              <a:rPr lang="en-US">
                <a:cs typeface="Calibri"/>
              </a:rPr>
              <a:t>does a lot of work in health care sector.  Values are key to showing your 'fit' and helpful if they don't offer a list of requirements</a:t>
            </a:r>
          </a:p>
          <a:p>
            <a:endParaRPr lang="en-US">
              <a:cs typeface="Calibri"/>
            </a:endParaRPr>
          </a:p>
          <a:p>
            <a:r>
              <a:rPr lang="en-US">
                <a:cs typeface="Calibri"/>
              </a:rPr>
              <a:t>Plus </a:t>
            </a:r>
            <a:r>
              <a:rPr lang="en-US"/>
              <a:t>communication, problem-solving and team-working techniques</a:t>
            </a:r>
            <a:endParaRPr lang="en-US">
              <a:cs typeface="Calibri"/>
            </a:endParaRPr>
          </a:p>
        </p:txBody>
      </p:sp>
      <p:sp>
        <p:nvSpPr>
          <p:cNvPr id="4" name="Slide Number Placeholder 3"/>
          <p:cNvSpPr>
            <a:spLocks noGrp="1"/>
          </p:cNvSpPr>
          <p:nvPr>
            <p:ph type="sldNum" sz="quarter" idx="5"/>
          </p:nvPr>
        </p:nvSpPr>
        <p:spPr/>
        <p:txBody>
          <a:bodyPr/>
          <a:lstStyle/>
          <a:p>
            <a:fld id="{07C7398D-A3C2-2D4A-BB3F-7B427B5B3260}" type="slidenum">
              <a:rPr lang="en-US" smtClean="0"/>
              <a:t>11</a:t>
            </a:fld>
            <a:endParaRPr lang="en-US"/>
          </a:p>
        </p:txBody>
      </p:sp>
    </p:spTree>
    <p:extLst>
      <p:ext uri="{BB962C8B-B14F-4D97-AF65-F5344CB8AC3E}">
        <p14:creationId xmlns:p14="http://schemas.microsoft.com/office/powerpoint/2010/main" val="1454277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07C7398D-A3C2-2D4A-BB3F-7B427B5B3260}" type="slidenum">
              <a:rPr lang="en-US" smtClean="0"/>
              <a:t>12</a:t>
            </a:fld>
            <a:endParaRPr lang="en-US"/>
          </a:p>
        </p:txBody>
      </p:sp>
    </p:spTree>
    <p:extLst>
      <p:ext uri="{BB962C8B-B14F-4D97-AF65-F5344CB8AC3E}">
        <p14:creationId xmlns:p14="http://schemas.microsoft.com/office/powerpoint/2010/main" val="27118937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panose="020F0502020204030204"/>
              </a:rPr>
              <a:t>PESTLE</a:t>
            </a:r>
          </a:p>
          <a:p>
            <a:endParaRPr lang="en-GB">
              <a:cs typeface="Calibri" panose="020F0502020204030204"/>
            </a:endParaRPr>
          </a:p>
          <a:p>
            <a:r>
              <a:rPr lang="en-GB">
                <a:cs typeface="Calibri" panose="020F0502020204030204"/>
              </a:rPr>
              <a:t>If you've come from very different backgrounds, it might be tricky to talk about your experience in these terms. This breaks down what it really means to help you review your exp in these terms. Have you applied for grants? Negotiated deals? </a:t>
            </a:r>
          </a:p>
        </p:txBody>
      </p:sp>
      <p:sp>
        <p:nvSpPr>
          <p:cNvPr id="4" name="Slide Number Placeholder 3"/>
          <p:cNvSpPr>
            <a:spLocks noGrp="1"/>
          </p:cNvSpPr>
          <p:nvPr>
            <p:ph type="sldNum" sz="quarter" idx="10"/>
          </p:nvPr>
        </p:nvSpPr>
        <p:spPr/>
        <p:txBody>
          <a:bodyPr/>
          <a:lstStyle/>
          <a:p>
            <a:fld id="{07C7398D-A3C2-2D4A-BB3F-7B427B5B3260}" type="slidenum">
              <a:rPr lang="en-US" smtClean="0"/>
              <a:t>13</a:t>
            </a:fld>
            <a:endParaRPr lang="en-US"/>
          </a:p>
        </p:txBody>
      </p:sp>
    </p:spTree>
    <p:extLst>
      <p:ext uri="{BB962C8B-B14F-4D97-AF65-F5344CB8AC3E}">
        <p14:creationId xmlns:p14="http://schemas.microsoft.com/office/powerpoint/2010/main" val="2347671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Business problem that you don’t know about – not testing your knowledge – your thinking and problem solving skills – explain your thinking as you go through. You don’t get marks for getting it right – you get it for explaining your working out. </a:t>
            </a:r>
          </a:p>
          <a:p>
            <a:r>
              <a:rPr lang="en-GB"/>
              <a:t>Useful advice but really about communicating your thinking. _ lots on line and check the big accountant firms – can give you an idea of whether it is for you as gives you an idea – Boston Consulting and Bain . Try them out and practise them. Practise talking it through rather than screen and thinking. </a:t>
            </a:r>
            <a:endParaRPr lang="en-GB">
              <a:cs typeface="Calibri"/>
            </a:endParaRPr>
          </a:p>
        </p:txBody>
      </p:sp>
      <p:sp>
        <p:nvSpPr>
          <p:cNvPr id="4" name="Slide Number Placeholder 3"/>
          <p:cNvSpPr>
            <a:spLocks noGrp="1"/>
          </p:cNvSpPr>
          <p:nvPr>
            <p:ph type="sldNum" sz="quarter" idx="5"/>
          </p:nvPr>
        </p:nvSpPr>
        <p:spPr/>
        <p:txBody>
          <a:bodyPr/>
          <a:lstStyle/>
          <a:p>
            <a:fld id="{07C7398D-A3C2-2D4A-BB3F-7B427B5B3260}" type="slidenum">
              <a:rPr lang="en-US" smtClean="0"/>
              <a:t>14</a:t>
            </a:fld>
            <a:endParaRPr lang="en-US"/>
          </a:p>
        </p:txBody>
      </p:sp>
    </p:spTree>
    <p:extLst>
      <p:ext uri="{BB962C8B-B14F-4D97-AF65-F5344CB8AC3E}">
        <p14:creationId xmlns:p14="http://schemas.microsoft.com/office/powerpoint/2010/main" val="33736840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cs typeface="Calibri"/>
              </a:rPr>
              <a:t>If you need this, we have an alumna who is willing to help and we can put you in touch.</a:t>
            </a:r>
            <a:endParaRPr lang="en-GB"/>
          </a:p>
        </p:txBody>
      </p:sp>
      <p:sp>
        <p:nvSpPr>
          <p:cNvPr id="4" name="Slide Number Placeholder 3"/>
          <p:cNvSpPr>
            <a:spLocks noGrp="1"/>
          </p:cNvSpPr>
          <p:nvPr>
            <p:ph type="sldNum" sz="quarter" idx="10"/>
          </p:nvPr>
        </p:nvSpPr>
        <p:spPr/>
        <p:txBody>
          <a:bodyPr/>
          <a:lstStyle/>
          <a:p>
            <a:fld id="{07C7398D-A3C2-2D4A-BB3F-7B427B5B3260}" type="slidenum">
              <a:rPr lang="en-US" smtClean="0"/>
              <a:t>15</a:t>
            </a:fld>
            <a:endParaRPr lang="en-US"/>
          </a:p>
        </p:txBody>
      </p:sp>
    </p:spTree>
    <p:extLst>
      <p:ext uri="{BB962C8B-B14F-4D97-AF65-F5344CB8AC3E}">
        <p14:creationId xmlns:p14="http://schemas.microsoft.com/office/powerpoint/2010/main" val="42270052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113243"/>
            <a:ext cx="10512425" cy="1325563"/>
          </a:xfrm>
          <a:prstGeom prst="rect">
            <a:avLst/>
          </a:prstGeom>
        </p:spPr>
        <p:txBody>
          <a:bodyPr/>
          <a:lstStyle>
            <a:lvl1pPr>
              <a:defRPr>
                <a:solidFill>
                  <a:schemeClr val="bg1"/>
                </a:solidFill>
                <a:latin typeface="+mj-lt"/>
              </a:defRPr>
            </a:lvl1pPr>
          </a:lstStyle>
          <a:p>
            <a:r>
              <a:rPr lang="en-US"/>
              <a:t>Slide Title</a:t>
            </a:r>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104278"/>
            <a:ext cx="10512425" cy="1325563"/>
          </a:xfrm>
          <a:prstGeom prst="rect">
            <a:avLst/>
          </a:prstGeom>
        </p:spPr>
        <p:txBody>
          <a:bodyPr/>
          <a:lstStyle>
            <a:lvl1pPr>
              <a:defRPr>
                <a:solidFill>
                  <a:schemeClr val="accent2"/>
                </a:solidFill>
                <a:latin typeface="+mj-lt"/>
              </a:defRPr>
            </a:lvl1pPr>
          </a:lstStyle>
          <a:p>
            <a:r>
              <a:rPr lang="en-US"/>
              <a:t>Slide Title</a:t>
            </a:r>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1" y="279132"/>
            <a:ext cx="9480857" cy="623236"/>
          </a:xfrm>
          <a:prstGeom prst="rect">
            <a:avLst/>
          </a:prstGeom>
        </p:spPr>
        <p:txBody>
          <a:bodyPr>
            <a:normAutofit/>
          </a:bodyPr>
          <a:lstStyle>
            <a:lvl1pPr algn="l">
              <a:defRPr sz="3200" baseline="0">
                <a:solidFill>
                  <a:schemeClr val="bg1"/>
                </a:solidFill>
                <a:latin typeface="+mj-lt"/>
              </a:defRPr>
            </a:lvl1pPr>
          </a:lstStyle>
          <a:p>
            <a:r>
              <a:rPr lang="en-US"/>
              <a:t>Slide Title</a:t>
            </a:r>
          </a:p>
        </p:txBody>
      </p:sp>
      <p:sp>
        <p:nvSpPr>
          <p:cNvPr id="4" name="Slide Number Placeholder 5"/>
          <p:cNvSpPr>
            <a:spLocks noGrp="1"/>
          </p:cNvSpPr>
          <p:nvPr>
            <p:ph type="sldNum" sz="quarter" idx="4"/>
          </p:nvPr>
        </p:nvSpPr>
        <p:spPr>
          <a:xfrm>
            <a:off x="8609013" y="6356350"/>
            <a:ext cx="27416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5BBFC-F8AB-4F99-B558-DEBF12561351}" type="slidenum">
              <a:rPr lang="en-GB" smtClean="0"/>
              <a:t>‹#›</a:t>
            </a:fld>
            <a:endParaRPr lang="en-GB"/>
          </a:p>
        </p:txBody>
      </p:sp>
      <p:sp>
        <p:nvSpPr>
          <p:cNvPr id="5" name="Footer Placeholder 4"/>
          <p:cNvSpPr>
            <a:spLocks noGrp="1"/>
          </p:cNvSpPr>
          <p:nvPr>
            <p:ph type="ftr" sz="quarter" idx="3"/>
          </p:nvPr>
        </p:nvSpPr>
        <p:spPr>
          <a:xfrm>
            <a:off x="4037013"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Content Placeholder 2">
            <a:extLst>
              <a:ext uri="{FF2B5EF4-FFF2-40B4-BE49-F238E27FC236}">
                <a16:creationId xmlns:a16="http://schemas.microsoft.com/office/drawing/2014/main" id="{1EE7AEC8-6A35-5D80-DA2C-962A50B65616}"/>
              </a:ext>
            </a:extLst>
          </p:cNvPr>
          <p:cNvSpPr>
            <a:spLocks noGrp="1"/>
          </p:cNvSpPr>
          <p:nvPr>
            <p:ph idx="10" hasCustomPrompt="1"/>
          </p:nvPr>
        </p:nvSpPr>
        <p:spPr>
          <a:xfrm>
            <a:off x="609441" y="1477818"/>
            <a:ext cx="10969942" cy="4691870"/>
          </a:xfrm>
        </p:spPr>
        <p:txBody>
          <a:bodyPr/>
          <a:lstStyle>
            <a:lvl1pPr marL="0" indent="0">
              <a:buNone/>
              <a:defRPr/>
            </a:lvl1pPr>
          </a:lstStyle>
          <a:p>
            <a:pPr lvl="0"/>
            <a:r>
              <a:rPr lang="en-US"/>
              <a:t>Body Text</a:t>
            </a:r>
          </a:p>
        </p:txBody>
      </p:sp>
    </p:spTree>
    <p:extLst>
      <p:ext uri="{BB962C8B-B14F-4D97-AF65-F5344CB8AC3E}">
        <p14:creationId xmlns:p14="http://schemas.microsoft.com/office/powerpoint/2010/main" val="450866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tandard_Slide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p:cNvSpPr>
            <a:spLocks noGrp="1"/>
          </p:cNvSpPr>
          <p:nvPr>
            <p:ph type="title" hasCustomPrompt="1"/>
          </p:nvPr>
        </p:nvSpPr>
        <p:spPr>
          <a:xfrm>
            <a:off x="609441" y="279132"/>
            <a:ext cx="9417061" cy="623236"/>
          </a:xfrm>
          <a:prstGeom prst="rect">
            <a:avLst/>
          </a:prstGeom>
        </p:spPr>
        <p:txBody>
          <a:bodyPr>
            <a:normAutofit/>
          </a:bodyPr>
          <a:lstStyle>
            <a:lvl1pPr algn="l">
              <a:defRPr sz="3200" baseline="0">
                <a:solidFill>
                  <a:schemeClr val="tx1"/>
                </a:solidFill>
                <a:latin typeface="+mj-lt"/>
              </a:defRPr>
            </a:lvl1pPr>
          </a:lstStyle>
          <a:p>
            <a:r>
              <a:rPr lang="en-US"/>
              <a:t>Slide Title</a:t>
            </a:r>
          </a:p>
        </p:txBody>
      </p:sp>
      <p:sp>
        <p:nvSpPr>
          <p:cNvPr id="4" name="Slide Number Placeholder 5"/>
          <p:cNvSpPr>
            <a:spLocks noGrp="1"/>
          </p:cNvSpPr>
          <p:nvPr>
            <p:ph type="sldNum" sz="quarter" idx="4"/>
          </p:nvPr>
        </p:nvSpPr>
        <p:spPr>
          <a:xfrm>
            <a:off x="8609013" y="6356350"/>
            <a:ext cx="27416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5BBFC-F8AB-4F99-B558-DEBF12561351}" type="slidenum">
              <a:rPr lang="en-GB" smtClean="0"/>
              <a:t>‹#›</a:t>
            </a:fld>
            <a:endParaRPr lang="en-GB"/>
          </a:p>
        </p:txBody>
      </p:sp>
      <p:sp>
        <p:nvSpPr>
          <p:cNvPr id="6" name="Footer Placeholder 4"/>
          <p:cNvSpPr>
            <a:spLocks noGrp="1"/>
          </p:cNvSpPr>
          <p:nvPr>
            <p:ph type="ftr" sz="quarter" idx="3"/>
          </p:nvPr>
        </p:nvSpPr>
        <p:spPr>
          <a:xfrm>
            <a:off x="4037013"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2" name="Content Placeholder 2">
            <a:extLst>
              <a:ext uri="{FF2B5EF4-FFF2-40B4-BE49-F238E27FC236}">
                <a16:creationId xmlns:a16="http://schemas.microsoft.com/office/drawing/2014/main" id="{46A799C1-58EE-3A74-3A6D-49AC9226B860}"/>
              </a:ext>
            </a:extLst>
          </p:cNvPr>
          <p:cNvSpPr>
            <a:spLocks noGrp="1"/>
          </p:cNvSpPr>
          <p:nvPr>
            <p:ph idx="10" hasCustomPrompt="1"/>
          </p:nvPr>
        </p:nvSpPr>
        <p:spPr>
          <a:xfrm>
            <a:off x="609441" y="1477818"/>
            <a:ext cx="10969942" cy="4691870"/>
          </a:xfrm>
        </p:spPr>
        <p:txBody>
          <a:bodyPr/>
          <a:lstStyle>
            <a:lvl1pPr marL="0" indent="0">
              <a:buNone/>
              <a:defRPr/>
            </a:lvl1pPr>
          </a:lstStyle>
          <a:p>
            <a:pPr lvl="0"/>
            <a:r>
              <a:rPr lang="en-US"/>
              <a:t>Body Text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_Column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09442" y="279132"/>
            <a:ext cx="9470224" cy="623236"/>
          </a:xfrm>
          <a:prstGeom prst="rect">
            <a:avLst/>
          </a:prstGeom>
        </p:spPr>
        <p:txBody>
          <a:bodyPr>
            <a:normAutofit/>
          </a:bodyPr>
          <a:lstStyle>
            <a:lvl1pPr algn="l">
              <a:defRPr sz="3200" baseline="0">
                <a:solidFill>
                  <a:schemeClr val="bg1"/>
                </a:solidFill>
                <a:latin typeface="+mj-lt"/>
              </a:defRPr>
            </a:lvl1pPr>
          </a:lstStyle>
          <a:p>
            <a:r>
              <a:rPr lang="en-US"/>
              <a:t>Slide Title</a:t>
            </a:r>
          </a:p>
        </p:txBody>
      </p:sp>
      <p:sp>
        <p:nvSpPr>
          <p:cNvPr id="5" name="Slide Number Placeholder 5"/>
          <p:cNvSpPr>
            <a:spLocks noGrp="1"/>
          </p:cNvSpPr>
          <p:nvPr>
            <p:ph type="sldNum" sz="quarter" idx="4"/>
          </p:nvPr>
        </p:nvSpPr>
        <p:spPr>
          <a:xfrm>
            <a:off x="8609013" y="6356350"/>
            <a:ext cx="27416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5BBFC-F8AB-4F99-B558-DEBF12561351}" type="slidenum">
              <a:rPr lang="en-GB" smtClean="0"/>
              <a:t>‹#›</a:t>
            </a:fld>
            <a:endParaRPr lang="en-GB"/>
          </a:p>
        </p:txBody>
      </p:sp>
      <p:sp>
        <p:nvSpPr>
          <p:cNvPr id="6" name="Footer Placeholder 4"/>
          <p:cNvSpPr>
            <a:spLocks noGrp="1"/>
          </p:cNvSpPr>
          <p:nvPr>
            <p:ph type="ftr" sz="quarter" idx="3"/>
          </p:nvPr>
        </p:nvSpPr>
        <p:spPr>
          <a:xfrm>
            <a:off x="4037013"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2" name="Content Placeholder 2">
            <a:extLst>
              <a:ext uri="{FF2B5EF4-FFF2-40B4-BE49-F238E27FC236}">
                <a16:creationId xmlns:a16="http://schemas.microsoft.com/office/drawing/2014/main" id="{EEB9A430-8DDC-54B1-7BDD-9B45B5D3B030}"/>
              </a:ext>
            </a:extLst>
          </p:cNvPr>
          <p:cNvSpPr>
            <a:spLocks noGrp="1"/>
          </p:cNvSpPr>
          <p:nvPr>
            <p:ph idx="10" hasCustomPrompt="1"/>
          </p:nvPr>
        </p:nvSpPr>
        <p:spPr>
          <a:xfrm>
            <a:off x="4765491" y="1477818"/>
            <a:ext cx="6813891" cy="4821382"/>
          </a:xfrm>
        </p:spPr>
        <p:txBody>
          <a:bodyPr/>
          <a:lstStyle>
            <a:lvl1pPr marL="0" indent="0">
              <a:buNone/>
              <a:defRPr/>
            </a:lvl1pPr>
          </a:lstStyle>
          <a:p>
            <a:pPr lvl="0"/>
            <a:r>
              <a:rPr lang="en-US"/>
              <a:t>Body Text</a:t>
            </a:r>
          </a:p>
        </p:txBody>
      </p:sp>
      <p:sp>
        <p:nvSpPr>
          <p:cNvPr id="8" name="TextBox 7">
            <a:extLst>
              <a:ext uri="{FF2B5EF4-FFF2-40B4-BE49-F238E27FC236}">
                <a16:creationId xmlns:a16="http://schemas.microsoft.com/office/drawing/2014/main" id="{A404913C-1858-A7FD-24B1-7F214ADE9CD8}"/>
              </a:ext>
            </a:extLst>
          </p:cNvPr>
          <p:cNvSpPr txBox="1"/>
          <p:nvPr userDrawn="1"/>
        </p:nvSpPr>
        <p:spPr>
          <a:xfrm>
            <a:off x="609442" y="1477818"/>
            <a:ext cx="4022848" cy="4821382"/>
          </a:xfrm>
          <a:prstGeom prst="rect">
            <a:avLst/>
          </a:prstGeom>
          <a:noFill/>
        </p:spPr>
        <p:txBody>
          <a:bodyPr wrap="square" rtlCol="0">
            <a:spAutoFit/>
          </a:bodyPr>
          <a:lstStyle/>
          <a:p>
            <a:endParaRPr lang="en-GB"/>
          </a:p>
        </p:txBody>
      </p:sp>
      <p:sp>
        <p:nvSpPr>
          <p:cNvPr id="10" name="Content Placeholder 2">
            <a:extLst>
              <a:ext uri="{FF2B5EF4-FFF2-40B4-BE49-F238E27FC236}">
                <a16:creationId xmlns:a16="http://schemas.microsoft.com/office/drawing/2014/main" id="{9D573F61-A885-C542-BED3-97084FECCF14}"/>
              </a:ext>
            </a:extLst>
          </p:cNvPr>
          <p:cNvSpPr>
            <a:spLocks noGrp="1"/>
          </p:cNvSpPr>
          <p:nvPr>
            <p:ph idx="11" hasCustomPrompt="1"/>
          </p:nvPr>
        </p:nvSpPr>
        <p:spPr>
          <a:xfrm>
            <a:off x="609442" y="1477818"/>
            <a:ext cx="3972607" cy="4821382"/>
          </a:xfrm>
        </p:spPr>
        <p:txBody>
          <a:bodyPr/>
          <a:lstStyle>
            <a:lvl1pPr marL="0" indent="0">
              <a:buNone/>
              <a:defRPr/>
            </a:lvl1pPr>
          </a:lstStyle>
          <a:p>
            <a:pPr lvl="0"/>
            <a:r>
              <a:rPr lang="en-US"/>
              <a:t>Body Text</a:t>
            </a:r>
          </a:p>
        </p:txBody>
      </p:sp>
    </p:spTree>
    <p:extLst>
      <p:ext uri="{BB962C8B-B14F-4D97-AF65-F5344CB8AC3E}">
        <p14:creationId xmlns:p14="http://schemas.microsoft.com/office/powerpoint/2010/main" val="30787246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_Column_Slide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609441" y="279132"/>
            <a:ext cx="10195579" cy="623236"/>
          </a:xfrm>
          <a:prstGeom prst="rect">
            <a:avLst/>
          </a:prstGeom>
        </p:spPr>
        <p:txBody>
          <a:bodyPr>
            <a:normAutofit/>
          </a:bodyPr>
          <a:lstStyle>
            <a:lvl1pPr algn="l">
              <a:defRPr sz="3200" baseline="0">
                <a:solidFill>
                  <a:schemeClr val="tx1"/>
                </a:solidFill>
                <a:latin typeface="+mj-lt"/>
              </a:defRPr>
            </a:lvl1pPr>
          </a:lstStyle>
          <a:p>
            <a:r>
              <a:rPr lang="en-US"/>
              <a:t>Slide Title</a:t>
            </a:r>
          </a:p>
        </p:txBody>
      </p:sp>
      <p:sp>
        <p:nvSpPr>
          <p:cNvPr id="5" name="Footer Placeholder 4"/>
          <p:cNvSpPr>
            <a:spLocks noGrp="1"/>
          </p:cNvSpPr>
          <p:nvPr>
            <p:ph type="ftr" sz="quarter" idx="3"/>
          </p:nvPr>
        </p:nvSpPr>
        <p:spPr>
          <a:xfrm>
            <a:off x="4037013"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09013" y="6356350"/>
            <a:ext cx="274161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95BBFC-F8AB-4F99-B558-DEBF12561351}" type="slidenum">
              <a:rPr lang="en-GB" smtClean="0"/>
              <a:t>‹#›</a:t>
            </a:fld>
            <a:endParaRPr lang="en-GB"/>
          </a:p>
        </p:txBody>
      </p:sp>
      <p:sp>
        <p:nvSpPr>
          <p:cNvPr id="2" name="Content Placeholder 2">
            <a:extLst>
              <a:ext uri="{FF2B5EF4-FFF2-40B4-BE49-F238E27FC236}">
                <a16:creationId xmlns:a16="http://schemas.microsoft.com/office/drawing/2014/main" id="{B8CAF290-5C2D-25A0-345C-BF5D1571094A}"/>
              </a:ext>
            </a:extLst>
          </p:cNvPr>
          <p:cNvSpPr>
            <a:spLocks noGrp="1"/>
          </p:cNvSpPr>
          <p:nvPr>
            <p:ph idx="10" hasCustomPrompt="1"/>
          </p:nvPr>
        </p:nvSpPr>
        <p:spPr>
          <a:xfrm>
            <a:off x="4765491" y="1477818"/>
            <a:ext cx="6813891" cy="4821382"/>
          </a:xfrm>
        </p:spPr>
        <p:txBody>
          <a:bodyPr/>
          <a:lstStyle>
            <a:lvl1pPr marL="0" indent="0">
              <a:buNone/>
              <a:defRPr/>
            </a:lvl1pPr>
          </a:lstStyle>
          <a:p>
            <a:pPr lvl="0"/>
            <a:r>
              <a:rPr lang="en-US"/>
              <a:t>Body Text</a:t>
            </a:r>
          </a:p>
        </p:txBody>
      </p:sp>
      <p:sp>
        <p:nvSpPr>
          <p:cNvPr id="7" name="TextBox 6">
            <a:extLst>
              <a:ext uri="{FF2B5EF4-FFF2-40B4-BE49-F238E27FC236}">
                <a16:creationId xmlns:a16="http://schemas.microsoft.com/office/drawing/2014/main" id="{30DEE0DA-6CEA-4A80-CDC7-E147CA21FFC4}"/>
              </a:ext>
            </a:extLst>
          </p:cNvPr>
          <p:cNvSpPr txBox="1"/>
          <p:nvPr userDrawn="1"/>
        </p:nvSpPr>
        <p:spPr>
          <a:xfrm>
            <a:off x="609441" y="1477818"/>
            <a:ext cx="3952510" cy="3785652"/>
          </a:xfrm>
          <a:prstGeom prst="rect">
            <a:avLst/>
          </a:prstGeom>
          <a:noFill/>
        </p:spPr>
        <p:txBody>
          <a:bodyPr wrap="square" rtlCol="0">
            <a:spAutoFit/>
          </a:bodyPr>
          <a:lstStyle/>
          <a:p>
            <a:endParaRPr lang="en-US" sz="2400" b="0"/>
          </a:p>
          <a:p>
            <a:endParaRPr lang="en-US" sz="2400" b="0"/>
          </a:p>
          <a:p>
            <a:endParaRPr lang="en-US" sz="2400" b="0"/>
          </a:p>
          <a:p>
            <a:endParaRPr lang="en-US" sz="2400" b="0"/>
          </a:p>
          <a:p>
            <a:endParaRPr lang="en-US" sz="2400" b="0"/>
          </a:p>
          <a:p>
            <a:endParaRPr lang="en-US" sz="2400" b="0"/>
          </a:p>
          <a:p>
            <a:endParaRPr lang="en-US" sz="2400" b="0"/>
          </a:p>
          <a:p>
            <a:endParaRPr lang="en-US" sz="2400" b="0"/>
          </a:p>
          <a:p>
            <a:endParaRPr lang="en-US" sz="2400" b="0"/>
          </a:p>
          <a:p>
            <a:endParaRPr lang="en-US" sz="2400" b="0"/>
          </a:p>
        </p:txBody>
      </p:sp>
      <p:sp>
        <p:nvSpPr>
          <p:cNvPr id="3" name="Content Placeholder 2">
            <a:extLst>
              <a:ext uri="{FF2B5EF4-FFF2-40B4-BE49-F238E27FC236}">
                <a16:creationId xmlns:a16="http://schemas.microsoft.com/office/drawing/2014/main" id="{8DFBBEAB-2A45-E79C-2C4E-EF0A54418BA6}"/>
              </a:ext>
            </a:extLst>
          </p:cNvPr>
          <p:cNvSpPr>
            <a:spLocks noGrp="1"/>
          </p:cNvSpPr>
          <p:nvPr>
            <p:ph idx="11" hasCustomPrompt="1"/>
          </p:nvPr>
        </p:nvSpPr>
        <p:spPr>
          <a:xfrm>
            <a:off x="609442" y="1477818"/>
            <a:ext cx="3972607" cy="4821382"/>
          </a:xfrm>
        </p:spPr>
        <p:txBody>
          <a:bodyPr/>
          <a:lstStyle>
            <a:lvl1pPr marL="0" indent="0">
              <a:buNone/>
              <a:defRPr/>
            </a:lvl1pPr>
          </a:lstStyle>
          <a:p>
            <a:pPr lvl="0"/>
            <a:r>
              <a:rPr lang="en-US"/>
              <a:t>Body Text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4032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4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3380464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6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31853612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7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135948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8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16989418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0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11310439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2322870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2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2851331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3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13576521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4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5017749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5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27380761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6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2813063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7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31054698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8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4975715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9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34034767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2_Standard_Slide_Dark_Gree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442" y="279132"/>
            <a:ext cx="8938472" cy="623236"/>
          </a:xfrm>
          <a:prstGeom prst="rect">
            <a:avLst/>
          </a:prstGeom>
        </p:spPr>
        <p:txBody>
          <a:bodyPr>
            <a:normAutofit/>
          </a:bodyPr>
          <a:lstStyle>
            <a:lvl1pPr algn="l">
              <a:defRPr sz="2800" baseline="0">
                <a:solidFill>
                  <a:schemeClr val="bg1"/>
                </a:solidFill>
                <a:latin typeface="Constantia" panose="02030602050306030303" pitchFamily="18" charset="0"/>
              </a:defRPr>
            </a:lvl1pPr>
          </a:lstStyle>
          <a:p>
            <a:r>
              <a:rPr lang="en-US" err="1"/>
              <a:t>eee</a:t>
            </a:r>
            <a:endParaRPr lang="en-US"/>
          </a:p>
        </p:txBody>
      </p:sp>
      <p:sp>
        <p:nvSpPr>
          <p:cNvPr id="3" name="Content Placeholder 2"/>
          <p:cNvSpPr>
            <a:spLocks noGrp="1"/>
          </p:cNvSpPr>
          <p:nvPr>
            <p:ph idx="1" hasCustomPrompt="1"/>
          </p:nvPr>
        </p:nvSpPr>
        <p:spPr>
          <a:xfrm>
            <a:off x="609441" y="1477818"/>
            <a:ext cx="10969943" cy="4821382"/>
          </a:xfrm>
          <a:prstGeom prst="rect">
            <a:avLst/>
          </a:prstGeom>
        </p:spPr>
        <p:txBody>
          <a:bodyPr/>
          <a:lstStyle>
            <a:lvl1pPr marL="0" indent="0">
              <a:buNone/>
              <a:defRPr sz="1800" b="0" i="0" baseline="0">
                <a:latin typeface="Corbel" panose="020B0503020204020204" pitchFamily="34" charset="0"/>
              </a:defRPr>
            </a:lvl1pPr>
          </a:lstStyle>
          <a:p>
            <a:pPr fontAlgn="t"/>
            <a:r>
              <a:rPr lang="en-US" sz="1800" b="1" i="0" baseline="0">
                <a:solidFill>
                  <a:schemeClr val="tx1"/>
                </a:solidFill>
                <a:latin typeface="open sans" charset="0"/>
              </a:rPr>
              <a:t>Body Header</a:t>
            </a:r>
          </a:p>
          <a:p>
            <a:r>
              <a:rPr lang="en-US" sz="1800" b="0" i="0" baseline="0" err="1">
                <a:solidFill>
                  <a:schemeClr val="tx1"/>
                </a:solidFill>
                <a:latin typeface="open sans" charset="0"/>
              </a:rPr>
              <a:t>Bodey</a:t>
            </a:r>
            <a:r>
              <a:rPr lang="en-US" sz="1800" b="0" i="0" baseline="0">
                <a:solidFill>
                  <a:schemeClr val="tx1"/>
                </a:solidFill>
                <a:latin typeface="open sans" charset="0"/>
              </a:rPr>
              <a:t> text</a:t>
            </a:r>
          </a:p>
        </p:txBody>
      </p:sp>
      <p:sp>
        <p:nvSpPr>
          <p:cNvPr id="6" name="Slide Number Placeholder 5"/>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475D-BDED-4D62-A64C-203EC56ADB6A}" type="slidenum">
              <a:rPr lang="en-GB" smtClean="0"/>
              <a:t>‹#›</a:t>
            </a:fld>
            <a:endParaRPr lang="en-GB"/>
          </a:p>
        </p:txBody>
      </p:sp>
      <p:sp>
        <p:nvSpPr>
          <p:cNvPr id="8" name="Footer Placeholder 4"/>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Tree>
    <p:extLst>
      <p:ext uri="{BB962C8B-B14F-4D97-AF65-F5344CB8AC3E}">
        <p14:creationId xmlns:p14="http://schemas.microsoft.com/office/powerpoint/2010/main" val="4053412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818B2E-596D-5B59-89E7-8540EB2BAB51}"/>
              </a:ext>
            </a:extLst>
          </p:cNvPr>
          <p:cNvSpPr>
            <a:spLocks noGrp="1"/>
          </p:cNvSpPr>
          <p:nvPr>
            <p:ph type="title"/>
          </p:nvPr>
        </p:nvSpPr>
        <p:spPr>
          <a:xfrm>
            <a:off x="838200" y="365125"/>
            <a:ext cx="10515600" cy="1325563"/>
          </a:xfrm>
          <a:prstGeom prst="rect">
            <a:avLst/>
          </a:prstGeom>
        </p:spPr>
        <p:txBody>
          <a:bodyPr vert="horz" lIns="0" tIns="0" rIns="0" bIns="0" rtlCol="0" anchor="ctr">
            <a:no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614B52-3EBA-4BC5-81B9-BAF44990BEFB}"/>
              </a:ext>
            </a:extLst>
          </p:cNvPr>
          <p:cNvSpPr>
            <a:spLocks noGrp="1"/>
          </p:cNvSpPr>
          <p:nvPr>
            <p:ph type="body" idx="1"/>
          </p:nvPr>
        </p:nvSpPr>
        <p:spPr>
          <a:xfrm>
            <a:off x="838200" y="1825625"/>
            <a:ext cx="10515600"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42645777"/>
      </p:ext>
    </p:extLst>
  </p:cSld>
  <p:clrMap bg1="lt1" tx1="dk1" bg2="lt2" tx2="dk2" accent1="accent1" accent2="accent2" accent3="accent3" accent4="accent4" accent5="accent5" accent6="accent6" hlink="hlink" folHlink="folHlink"/>
  <p:sldLayoutIdLst>
    <p:sldLayoutId id="2147483664" r:id="rId1"/>
    <p:sldLayoutId id="2147483668" r:id="rId2"/>
    <p:sldLayoutId id="2147483650" r:id="rId3"/>
    <p:sldLayoutId id="2147483663" r:id="rId4"/>
    <p:sldLayoutId id="2147483656" r:id="rId5"/>
    <p:sldLayoutId id="2147483665" r:id="rId6"/>
    <p:sldLayoutId id="2147483669" r:id="rId7"/>
    <p:sldLayoutId id="2147483672" r:id="rId8"/>
    <p:sldLayoutId id="2147483673" r:id="rId9"/>
    <p:sldLayoutId id="2147483674" r:id="rId10"/>
    <p:sldLayoutId id="2147483675"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 id="2147483685" r:id="rId20"/>
    <p:sldLayoutId id="2147483686" r:id="rId21"/>
    <p:sldLayoutId id="2147483689" r:id="rId22"/>
  </p:sldLayoutIdLst>
  <p:hf sldNum="0" hdr="0" ftr="0" dt="0"/>
  <p:txStyles>
    <p:titleStyle>
      <a:lvl1pPr algn="ctr" defTabSz="457200" rtl="0" eaLnBrk="1" latinLnBrk="0" hangingPunct="1">
        <a:spcBef>
          <a:spcPct val="0"/>
        </a:spcBef>
        <a:buNone/>
        <a:defRPr sz="4400" kern="1200" baseline="0">
          <a:solidFill>
            <a:schemeClr val="tx1"/>
          </a:solidFill>
          <a:latin typeface="merriweather" charset="0"/>
          <a:ea typeface="+mj-ea"/>
          <a:cs typeface="+mj-cs"/>
        </a:defRPr>
      </a:lvl1pPr>
    </p:titleStyle>
    <p:bodyStyle>
      <a:lvl1pPr marL="0" indent="0" algn="l" defTabSz="457200" rtl="0" eaLnBrk="1" latinLnBrk="0" hangingPunct="1">
        <a:spcBef>
          <a:spcPct val="20000"/>
        </a:spcBef>
        <a:buFont typeface="+mj-lt"/>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3.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ble.lshtm.ac.uk/"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B5A94-5985-4A4F-881E-37996F3DF2EC}"/>
              </a:ext>
            </a:extLst>
          </p:cNvPr>
          <p:cNvSpPr>
            <a:spLocks noGrp="1"/>
          </p:cNvSpPr>
          <p:nvPr>
            <p:ph type="title"/>
          </p:nvPr>
        </p:nvSpPr>
        <p:spPr/>
        <p:txBody>
          <a:bodyPr/>
          <a:lstStyle/>
          <a:p>
            <a:r>
              <a:rPr lang="en-US">
                <a:latin typeface="Merriweather" panose="00000500000000000000" pitchFamily="2" charset="0"/>
              </a:rPr>
              <a:t>Practical points</a:t>
            </a:r>
            <a:endParaRPr lang="en-GB">
              <a:latin typeface="Merriweather" panose="00000500000000000000" pitchFamily="2" charset="0"/>
            </a:endParaRPr>
          </a:p>
        </p:txBody>
      </p:sp>
      <p:sp>
        <p:nvSpPr>
          <p:cNvPr id="3" name="Content Placeholder 2">
            <a:extLst>
              <a:ext uri="{FF2B5EF4-FFF2-40B4-BE49-F238E27FC236}">
                <a16:creationId xmlns:a16="http://schemas.microsoft.com/office/drawing/2014/main" id="{C543CBE7-B282-4F67-BEBD-C023459C370F}"/>
              </a:ext>
            </a:extLst>
          </p:cNvPr>
          <p:cNvSpPr>
            <a:spLocks noGrp="1"/>
          </p:cNvSpPr>
          <p:nvPr>
            <p:ph idx="10"/>
          </p:nvPr>
        </p:nvSpPr>
        <p:spPr/>
        <p:txBody>
          <a:bodyPr vert="horz" lIns="91440" tIns="45720" rIns="91440" bIns="45720" rtlCol="0" anchor="t">
            <a:noAutofit/>
          </a:bodyPr>
          <a:lstStyle/>
          <a:p>
            <a:pPr marL="342900" indent="-342900">
              <a:buFont typeface="Arial" panose="020B0604020202020204" pitchFamily="34" charset="0"/>
              <a:buChar char="•"/>
            </a:pPr>
            <a:r>
              <a:rPr lang="en-US" sz="2800" dirty="0">
                <a:latin typeface="Open Sans"/>
                <a:ea typeface="Open Sans"/>
                <a:cs typeface="Open Sans"/>
              </a:rPr>
              <a:t>Please keep mics on mute unless you'd like to ask a question</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800" dirty="0">
                <a:latin typeface="Open Sans"/>
                <a:ea typeface="Open Sans"/>
                <a:cs typeface="Open Sans"/>
              </a:rPr>
              <a:t>Do please use the chat box </a:t>
            </a:r>
          </a:p>
          <a:p>
            <a:pPr marL="342900" indent="-342900">
              <a:buFont typeface="Arial" panose="020B0604020202020204" pitchFamily="34" charset="0"/>
              <a:buChar char="•"/>
            </a:pPr>
            <a:r>
              <a:rPr lang="en-US" sz="2800" dirty="0">
                <a:latin typeface="Open Sans"/>
                <a:ea typeface="Open Sans"/>
                <a:cs typeface="Open Sans"/>
              </a:rPr>
              <a:t>Trouble with sound?  Trying leaving and coming back, try a different browser</a:t>
            </a:r>
          </a:p>
          <a:p>
            <a:pPr marL="342900" indent="-342900">
              <a:buFont typeface="Arial" panose="020B0604020202020204" pitchFamily="34" charset="0"/>
              <a:buChar char="•"/>
            </a:pPr>
            <a:r>
              <a:rPr lang="en-US" sz="2800" dirty="0">
                <a:latin typeface="Open Sans"/>
                <a:ea typeface="Open Sans"/>
                <a:cs typeface="Open Sans"/>
              </a:rPr>
              <a:t>The session will be recorded and put on Moodle</a:t>
            </a:r>
          </a:p>
          <a:p>
            <a:endParaRPr lang="en-GB"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458491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2113243"/>
            <a:ext cx="10683249" cy="1597067"/>
          </a:xfrm>
        </p:spPr>
        <p:txBody>
          <a:bodyPr/>
          <a:lstStyle/>
          <a:p>
            <a:r>
              <a:rPr lang="en-GB">
                <a:solidFill>
                  <a:srgbClr val="FFFFFF"/>
                </a:solidFill>
                <a:latin typeface="Calibri"/>
                <a:ea typeface="Calibri"/>
                <a:cs typeface="Calibri"/>
              </a:rPr>
              <a:t>Getting into Management Consultancy</a:t>
            </a:r>
            <a:endParaRPr lang="en-US"/>
          </a:p>
        </p:txBody>
      </p:sp>
      <p:sp>
        <p:nvSpPr>
          <p:cNvPr id="4" name="Title Placeholder 1"/>
          <p:cNvSpPr txBox="1">
            <a:spLocks/>
          </p:cNvSpPr>
          <p:nvPr/>
        </p:nvSpPr>
        <p:spPr>
          <a:xfrm>
            <a:off x="928636" y="4503237"/>
            <a:ext cx="10512425" cy="12573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baseline="0">
                <a:solidFill>
                  <a:schemeClr val="bg2"/>
                </a:solidFill>
                <a:latin typeface="merriweather" charset="0"/>
                <a:ea typeface="+mj-ea"/>
                <a:cs typeface="+mj-cs"/>
              </a:defRPr>
            </a:lvl1pPr>
          </a:lstStyle>
          <a:p>
            <a:r>
              <a:rPr lang="en-US" sz="3200">
                <a:solidFill>
                  <a:schemeClr val="bg1"/>
                </a:solidFill>
                <a:latin typeface="open sans"/>
                <a:ea typeface="open sans"/>
                <a:cs typeface="open sans"/>
              </a:rPr>
              <a:t>October 2026</a:t>
            </a:r>
          </a:p>
        </p:txBody>
      </p:sp>
    </p:spTree>
    <p:extLst>
      <p:ext uri="{BB962C8B-B14F-4D97-AF65-F5344CB8AC3E}">
        <p14:creationId xmlns:p14="http://schemas.microsoft.com/office/powerpoint/2010/main" val="1112775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a:latin typeface="Calibri"/>
                <a:ea typeface="Calibri"/>
                <a:cs typeface="Calibri"/>
              </a:rPr>
              <a:t>Meet the Careers Team</a:t>
            </a:r>
          </a:p>
        </p:txBody>
      </p:sp>
      <p:pic>
        <p:nvPicPr>
          <p:cNvPr id="2" name="Content Placeholder 1" descr="A person sitting at a table&#10;&#10;Description automatically generated">
            <a:extLst>
              <a:ext uri="{FF2B5EF4-FFF2-40B4-BE49-F238E27FC236}">
                <a16:creationId xmlns:a16="http://schemas.microsoft.com/office/drawing/2014/main" id="{28B086C4-C839-0B79-27A1-91AFD8746A63}"/>
              </a:ext>
            </a:extLst>
          </p:cNvPr>
          <p:cNvPicPr>
            <a:picLocks noGrp="1" noChangeAspect="1"/>
          </p:cNvPicPr>
          <p:nvPr>
            <p:ph idx="10"/>
          </p:nvPr>
        </p:nvPicPr>
        <p:blipFill>
          <a:blip r:embed="rId2"/>
          <a:stretch>
            <a:fillRect/>
          </a:stretch>
        </p:blipFill>
        <p:spPr>
          <a:xfrm>
            <a:off x="861493" y="1315385"/>
            <a:ext cx="2768132" cy="2768132"/>
          </a:xfrm>
          <a:prstGeom prst="rect">
            <a:avLst/>
          </a:prstGeom>
        </p:spPr>
      </p:pic>
      <p:pic>
        <p:nvPicPr>
          <p:cNvPr id="5" name="Picture 4" descr="A person wearing glasses and a blue shirt&#10;&#10;AI-generated content may be incorrect.">
            <a:extLst>
              <a:ext uri="{FF2B5EF4-FFF2-40B4-BE49-F238E27FC236}">
                <a16:creationId xmlns:a16="http://schemas.microsoft.com/office/drawing/2014/main" id="{CBF69034-80B9-F815-2139-477C95BBE66E}"/>
              </a:ext>
            </a:extLst>
          </p:cNvPr>
          <p:cNvPicPr>
            <a:picLocks noChangeAspect="1"/>
          </p:cNvPicPr>
          <p:nvPr/>
        </p:nvPicPr>
        <p:blipFill>
          <a:blip r:embed="rId3"/>
          <a:srcRect l="5725" r="4198" b="-725"/>
          <a:stretch>
            <a:fillRect/>
          </a:stretch>
        </p:blipFill>
        <p:spPr>
          <a:xfrm>
            <a:off x="8559199" y="1315385"/>
            <a:ext cx="2462971" cy="2733191"/>
          </a:xfrm>
          <a:prstGeom prst="rect">
            <a:avLst/>
          </a:prstGeom>
        </p:spPr>
      </p:pic>
      <p:pic>
        <p:nvPicPr>
          <p:cNvPr id="4" name="Picture 3" descr="Profile image">
            <a:extLst>
              <a:ext uri="{FF2B5EF4-FFF2-40B4-BE49-F238E27FC236}">
                <a16:creationId xmlns:a16="http://schemas.microsoft.com/office/drawing/2014/main" id="{22193F6A-6B9C-006F-B6B8-1DAD0E9399F0}"/>
              </a:ext>
            </a:extLst>
          </p:cNvPr>
          <p:cNvPicPr>
            <a:picLocks noChangeAspect="1"/>
          </p:cNvPicPr>
          <p:nvPr/>
        </p:nvPicPr>
        <p:blipFill>
          <a:blip r:embed="rId4"/>
          <a:stretch>
            <a:fillRect/>
          </a:stretch>
        </p:blipFill>
        <p:spPr>
          <a:xfrm>
            <a:off x="4748562" y="1302166"/>
            <a:ext cx="2691700" cy="2706915"/>
          </a:xfrm>
          <a:prstGeom prst="rect">
            <a:avLst/>
          </a:prstGeom>
        </p:spPr>
      </p:pic>
      <p:graphicFrame>
        <p:nvGraphicFramePr>
          <p:cNvPr id="8" name="Table 7">
            <a:extLst>
              <a:ext uri="{FF2B5EF4-FFF2-40B4-BE49-F238E27FC236}">
                <a16:creationId xmlns:a16="http://schemas.microsoft.com/office/drawing/2014/main" id="{D96AF050-7C73-C606-DD49-9B187BBEC3FB}"/>
              </a:ext>
            </a:extLst>
          </p:cNvPr>
          <p:cNvGraphicFramePr>
            <a:graphicFrameLocks noGrp="1"/>
          </p:cNvGraphicFramePr>
          <p:nvPr>
            <p:extLst>
              <p:ext uri="{D42A27DB-BD31-4B8C-83A1-F6EECF244321}">
                <p14:modId xmlns:p14="http://schemas.microsoft.com/office/powerpoint/2010/main" val="159100356"/>
              </p:ext>
            </p:extLst>
          </p:nvPr>
        </p:nvGraphicFramePr>
        <p:xfrm>
          <a:off x="435315" y="4586514"/>
          <a:ext cx="11385894" cy="1258375"/>
        </p:xfrm>
        <a:graphic>
          <a:graphicData uri="http://schemas.openxmlformats.org/drawingml/2006/table">
            <a:tbl>
              <a:tblPr firstRow="1" bandRow="1">
                <a:tableStyleId>{5C22544A-7EE6-4342-B048-85BDC9FD1C3A}</a:tableStyleId>
              </a:tblPr>
              <a:tblGrid>
                <a:gridCol w="3795298">
                  <a:extLst>
                    <a:ext uri="{9D8B030D-6E8A-4147-A177-3AD203B41FA5}">
                      <a16:colId xmlns:a16="http://schemas.microsoft.com/office/drawing/2014/main" val="3887175091"/>
                    </a:ext>
                  </a:extLst>
                </a:gridCol>
                <a:gridCol w="3795298">
                  <a:extLst>
                    <a:ext uri="{9D8B030D-6E8A-4147-A177-3AD203B41FA5}">
                      <a16:colId xmlns:a16="http://schemas.microsoft.com/office/drawing/2014/main" val="1431544724"/>
                    </a:ext>
                  </a:extLst>
                </a:gridCol>
                <a:gridCol w="3795298">
                  <a:extLst>
                    <a:ext uri="{9D8B030D-6E8A-4147-A177-3AD203B41FA5}">
                      <a16:colId xmlns:a16="http://schemas.microsoft.com/office/drawing/2014/main" val="954135129"/>
                    </a:ext>
                  </a:extLst>
                </a:gridCol>
              </a:tblGrid>
              <a:tr h="618295">
                <a:tc>
                  <a:txBody>
                    <a:bodyPr/>
                    <a:lstStyle/>
                    <a:p>
                      <a:r>
                        <a:rPr lang="en-GB"/>
                        <a:t>Fiona Telford</a:t>
                      </a:r>
                    </a:p>
                  </a:txBody>
                  <a:tcPr/>
                </a:tc>
                <a:tc>
                  <a:txBody>
                    <a:bodyPr/>
                    <a:lstStyle/>
                    <a:p>
                      <a:r>
                        <a:rPr lang="en-GB"/>
                        <a:t>Lucy Hawkins</a:t>
                      </a:r>
                    </a:p>
                  </a:txBody>
                  <a:tcPr/>
                </a:tc>
                <a:tc>
                  <a:txBody>
                    <a:bodyPr/>
                    <a:lstStyle/>
                    <a:p>
                      <a:r>
                        <a:rPr lang="en-GB"/>
                        <a:t>Josh Phillips</a:t>
                      </a:r>
                    </a:p>
                  </a:txBody>
                  <a:tcPr/>
                </a:tc>
                <a:extLst>
                  <a:ext uri="{0D108BD9-81ED-4DB2-BD59-A6C34878D82A}">
                    <a16:rowId xmlns:a16="http://schemas.microsoft.com/office/drawing/2014/main" val="1381545553"/>
                  </a:ext>
                </a:extLst>
              </a:tr>
              <a:tr h="618295">
                <a:tc>
                  <a:txBody>
                    <a:bodyPr/>
                    <a:lstStyle/>
                    <a:p>
                      <a:r>
                        <a:rPr lang="en-GB"/>
                        <a:t>Mondays and Tuesdays</a:t>
                      </a:r>
                    </a:p>
                  </a:txBody>
                  <a:tcPr/>
                </a:tc>
                <a:tc>
                  <a:txBody>
                    <a:bodyPr/>
                    <a:lstStyle/>
                    <a:p>
                      <a:r>
                        <a:rPr lang="en-GB"/>
                        <a:t>Mondays, Tuesdays and Wednesdays</a:t>
                      </a:r>
                    </a:p>
                  </a:txBody>
                  <a:tcPr/>
                </a:tc>
                <a:tc>
                  <a:txBody>
                    <a:bodyPr/>
                    <a:lstStyle/>
                    <a:p>
                      <a:r>
                        <a:rPr lang="en-GB"/>
                        <a:t>Wednesdays, Thursdays &amp; Fridays</a:t>
                      </a:r>
                    </a:p>
                  </a:txBody>
                  <a:tcPr/>
                </a:tc>
                <a:extLst>
                  <a:ext uri="{0D108BD9-81ED-4DB2-BD59-A6C34878D82A}">
                    <a16:rowId xmlns:a16="http://schemas.microsoft.com/office/drawing/2014/main" val="3401009527"/>
                  </a:ext>
                </a:extLst>
              </a:tr>
            </a:tbl>
          </a:graphicData>
        </a:graphic>
      </p:graphicFrame>
      <p:sp>
        <p:nvSpPr>
          <p:cNvPr id="6" name="TextBox 5">
            <a:extLst>
              <a:ext uri="{FF2B5EF4-FFF2-40B4-BE49-F238E27FC236}">
                <a16:creationId xmlns:a16="http://schemas.microsoft.com/office/drawing/2014/main" id="{11534066-44B0-0A3E-7224-7F44F26EB002}"/>
              </a:ext>
            </a:extLst>
          </p:cNvPr>
          <p:cNvSpPr txBox="1"/>
          <p:nvPr/>
        </p:nvSpPr>
        <p:spPr>
          <a:xfrm>
            <a:off x="3609057" y="6194613"/>
            <a:ext cx="503373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Open Sans"/>
                <a:cs typeface="Open Sans"/>
              </a:rPr>
              <a:t>Careers@lshtm.ac.uk</a:t>
            </a:r>
          </a:p>
        </p:txBody>
      </p:sp>
    </p:spTree>
    <p:extLst>
      <p:ext uri="{BB962C8B-B14F-4D97-AF65-F5344CB8AC3E}">
        <p14:creationId xmlns:p14="http://schemas.microsoft.com/office/powerpoint/2010/main" val="3669928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EA12F-DDF9-4ACE-ABF5-889D7A393C0A}"/>
              </a:ext>
            </a:extLst>
          </p:cNvPr>
          <p:cNvSpPr>
            <a:spLocks noGrp="1"/>
          </p:cNvSpPr>
          <p:nvPr>
            <p:ph type="title"/>
          </p:nvPr>
        </p:nvSpPr>
        <p:spPr/>
        <p:txBody>
          <a:bodyPr/>
          <a:lstStyle/>
          <a:p>
            <a:r>
              <a:rPr lang="en-US">
                <a:latin typeface="Merriweather" panose="00000500000000000000" pitchFamily="2" charset="0"/>
              </a:rPr>
              <a:t>What we will cover</a:t>
            </a:r>
            <a:endParaRPr lang="en-GB">
              <a:latin typeface="Merriweather" panose="00000500000000000000" pitchFamily="2" charset="0"/>
            </a:endParaRPr>
          </a:p>
        </p:txBody>
      </p:sp>
      <p:sp>
        <p:nvSpPr>
          <p:cNvPr id="3" name="Content Placeholder 2">
            <a:extLst>
              <a:ext uri="{FF2B5EF4-FFF2-40B4-BE49-F238E27FC236}">
                <a16:creationId xmlns:a16="http://schemas.microsoft.com/office/drawing/2014/main" id="{9E8DFFC7-30BE-45EE-BBD2-CB8537E2BD33}"/>
              </a:ext>
            </a:extLst>
          </p:cNvPr>
          <p:cNvSpPr>
            <a:spLocks noGrp="1"/>
          </p:cNvSpPr>
          <p:nvPr>
            <p:ph idx="10"/>
          </p:nvPr>
        </p:nvSpPr>
        <p:spPr/>
        <p:txBody>
          <a:bodyPr/>
          <a:lstStyle/>
          <a:p>
            <a:pPr marL="342900" indent="-342900">
              <a:lnSpc>
                <a:spcPct val="150000"/>
              </a:lnSpc>
              <a:buFont typeface="Arial" panose="020B0604020202020204" pitchFamily="34" charset="0"/>
              <a:buChar char="•"/>
            </a:pPr>
            <a:r>
              <a:rPr lang="en-US" sz="2400" b="1">
                <a:latin typeface="Open Sans" panose="020B0606030504020204" pitchFamily="34" charset="0"/>
                <a:ea typeface="Open Sans" panose="020B0606030504020204" pitchFamily="34" charset="0"/>
                <a:cs typeface="Open Sans" panose="020B0606030504020204" pitchFamily="34" charset="0"/>
              </a:rPr>
              <a:t>What?</a:t>
            </a:r>
            <a:r>
              <a:rPr lang="en-US" sz="2400">
                <a:latin typeface="Open Sans" panose="020B0606030504020204" pitchFamily="34" charset="0"/>
                <a:ea typeface="Open Sans" panose="020B0606030504020204" pitchFamily="34" charset="0"/>
                <a:cs typeface="Open Sans" panose="020B0606030504020204" pitchFamily="34" charset="0"/>
              </a:rPr>
              <a:t> (is Management Consultancy)</a:t>
            </a:r>
          </a:p>
          <a:p>
            <a:pPr marL="342900" indent="-342900">
              <a:lnSpc>
                <a:spcPct val="150000"/>
              </a:lnSpc>
              <a:buFont typeface="Arial" panose="020B0604020202020204" pitchFamily="34" charset="0"/>
              <a:buChar char="•"/>
            </a:pPr>
            <a:r>
              <a:rPr lang="en-US" sz="2400" b="1">
                <a:latin typeface="Open Sans" panose="020B0606030504020204" pitchFamily="34" charset="0"/>
                <a:ea typeface="Open Sans" panose="020B0606030504020204" pitchFamily="34" charset="0"/>
                <a:cs typeface="Open Sans" panose="020B0606030504020204" pitchFamily="34" charset="0"/>
              </a:rPr>
              <a:t>Why? </a:t>
            </a:r>
            <a:r>
              <a:rPr lang="en-US" sz="2400">
                <a:latin typeface="Open Sans" panose="020B0606030504020204" pitchFamily="34" charset="0"/>
                <a:ea typeface="Open Sans" panose="020B0606030504020204" pitchFamily="34" charset="0"/>
                <a:cs typeface="Open Sans" panose="020B0606030504020204" pitchFamily="34" charset="0"/>
              </a:rPr>
              <a:t>(might you consider Management Consultancy)</a:t>
            </a:r>
          </a:p>
          <a:p>
            <a:pPr marL="342900" indent="-342900">
              <a:lnSpc>
                <a:spcPct val="150000"/>
              </a:lnSpc>
              <a:buFont typeface="Arial" panose="020B0604020202020204" pitchFamily="34" charset="0"/>
              <a:buChar char="•"/>
            </a:pPr>
            <a:r>
              <a:rPr lang="en-US" sz="2400" b="1">
                <a:latin typeface="Open Sans" panose="020B0606030504020204" pitchFamily="34" charset="0"/>
                <a:ea typeface="Open Sans" panose="020B0606030504020204" pitchFamily="34" charset="0"/>
                <a:cs typeface="Open Sans" panose="020B0606030504020204" pitchFamily="34" charset="0"/>
              </a:rPr>
              <a:t>Who? </a:t>
            </a:r>
            <a:r>
              <a:rPr lang="en-US" sz="2400">
                <a:latin typeface="Open Sans" panose="020B0606030504020204" pitchFamily="34" charset="0"/>
                <a:ea typeface="Open Sans" panose="020B0606030504020204" pitchFamily="34" charset="0"/>
                <a:cs typeface="Open Sans" panose="020B0606030504020204" pitchFamily="34" charset="0"/>
              </a:rPr>
              <a:t>(are the Management Consultants)</a:t>
            </a:r>
          </a:p>
          <a:p>
            <a:pPr marL="342900" indent="-342900">
              <a:lnSpc>
                <a:spcPct val="150000"/>
              </a:lnSpc>
              <a:buFont typeface="Arial" panose="020B0604020202020204" pitchFamily="34" charset="0"/>
              <a:buChar char="•"/>
            </a:pPr>
            <a:r>
              <a:rPr lang="en-US" sz="2400" b="1">
                <a:latin typeface="Open Sans" panose="020B0606030504020204" pitchFamily="34" charset="0"/>
                <a:ea typeface="Open Sans" panose="020B0606030504020204" pitchFamily="34" charset="0"/>
                <a:cs typeface="Open Sans" panose="020B0606030504020204" pitchFamily="34" charset="0"/>
              </a:rPr>
              <a:t>How? </a:t>
            </a:r>
            <a:r>
              <a:rPr lang="en-US" sz="2400">
                <a:latin typeface="Open Sans" panose="020B0606030504020204" pitchFamily="34" charset="0"/>
                <a:ea typeface="Open Sans" panose="020B0606030504020204" pitchFamily="34" charset="0"/>
                <a:cs typeface="Open Sans" panose="020B0606030504020204" pitchFamily="34" charset="0"/>
              </a:rPr>
              <a:t>(do you get in)</a:t>
            </a:r>
          </a:p>
          <a:p>
            <a:pPr marL="342900" indent="-342900">
              <a:buFont typeface="Arial" panose="020B0604020202020204" pitchFamily="34" charset="0"/>
              <a:buChar char="•"/>
            </a:pPr>
            <a:endParaRPr lang="en-US" sz="2400" b="1">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endParaRPr lang="en-GB" sz="2400" b="1">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5" descr="A picture containing clock&#10;&#10;Description automatically generated">
            <a:extLst>
              <a:ext uri="{FF2B5EF4-FFF2-40B4-BE49-F238E27FC236}">
                <a16:creationId xmlns:a16="http://schemas.microsoft.com/office/drawing/2014/main" id="{6672BDF3-8490-4977-884E-8030C42D11DF}"/>
              </a:ext>
            </a:extLst>
          </p:cNvPr>
          <p:cNvPicPr>
            <a:picLocks noChangeAspect="1"/>
          </p:cNvPicPr>
          <p:nvPr/>
        </p:nvPicPr>
        <p:blipFill>
          <a:blip r:embed="rId3"/>
          <a:stretch>
            <a:fillRect/>
          </a:stretch>
        </p:blipFill>
        <p:spPr>
          <a:xfrm>
            <a:off x="2380507" y="4403745"/>
            <a:ext cx="7405288" cy="2453595"/>
          </a:xfrm>
          <a:prstGeom prst="rect">
            <a:avLst/>
          </a:prstGeom>
        </p:spPr>
      </p:pic>
    </p:spTree>
    <p:extLst>
      <p:ext uri="{BB962C8B-B14F-4D97-AF65-F5344CB8AC3E}">
        <p14:creationId xmlns:p14="http://schemas.microsoft.com/office/powerpoint/2010/main" val="26207807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GB" altLang="en-US" b="1">
                <a:latin typeface="Merriweather" panose="00000500000000000000" pitchFamily="2" charset="0"/>
              </a:rPr>
              <a:t>What</a:t>
            </a:r>
            <a:r>
              <a:rPr lang="en-GB" altLang="en-US">
                <a:latin typeface="Merriweather" panose="00000500000000000000" pitchFamily="2" charset="0"/>
              </a:rPr>
              <a:t> is Management Consultancy?</a:t>
            </a:r>
          </a:p>
        </p:txBody>
      </p:sp>
      <p:sp>
        <p:nvSpPr>
          <p:cNvPr id="3" name="Content Placeholder 2"/>
          <p:cNvSpPr>
            <a:spLocks noGrp="1"/>
          </p:cNvSpPr>
          <p:nvPr>
            <p:ph idx="10"/>
          </p:nvPr>
        </p:nvSpPr>
        <p:spPr/>
        <p:txBody>
          <a:bodyPr vert="horz" lIns="91440" tIns="45720" rIns="91440" bIns="45720" rtlCol="0" anchor="t">
            <a:normAutofit/>
          </a:bodyPr>
          <a:lstStyle/>
          <a:p>
            <a:pPr>
              <a:defRPr/>
            </a:pPr>
            <a:r>
              <a:rPr lang="en-GB" sz="2200" b="1">
                <a:latin typeface="Open Sans" panose="020B0606030504020204" pitchFamily="34" charset="0"/>
                <a:ea typeface="Open Sans" panose="020B0606030504020204" pitchFamily="34" charset="0"/>
                <a:cs typeface="Open Sans" panose="020B0606030504020204" pitchFamily="34" charset="0"/>
              </a:rPr>
              <a:t>A definition of management consultancy from the Institute of Consulting</a:t>
            </a:r>
          </a:p>
          <a:p>
            <a:pPr>
              <a:defRPr/>
            </a:pPr>
            <a:endParaRPr lang="en-GB" sz="2200" b="1">
              <a:latin typeface="Open Sans"/>
              <a:ea typeface="Open Sans"/>
              <a:cs typeface="Open Sans"/>
            </a:endParaRPr>
          </a:p>
          <a:p>
            <a:pPr>
              <a:defRPr/>
            </a:pPr>
            <a:r>
              <a:rPr lang="en-GB" sz="2200">
                <a:latin typeface="Open Sans"/>
                <a:ea typeface="Open Sans"/>
                <a:cs typeface="Open Sans"/>
              </a:rPr>
              <a:t>'The provision to management of objective advice and assistance relating to the strategy, structure, management and operations of an organisation in pursuit of its long-term purposes and objectives. Such assistance may include the identification of options with recommendations; the provision of an additional resource; and/or the implementation of solutions.'</a:t>
            </a:r>
          </a:p>
        </p:txBody>
      </p:sp>
    </p:spTree>
    <p:extLst>
      <p:ext uri="{BB962C8B-B14F-4D97-AF65-F5344CB8AC3E}">
        <p14:creationId xmlns:p14="http://schemas.microsoft.com/office/powerpoint/2010/main" val="32035079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A97687-E4EA-7500-2D03-40EA32FE6A8E}"/>
            </a:ext>
          </a:extLst>
        </p:cNvPr>
        <p:cNvGrpSpPr/>
        <p:nvPr/>
      </p:nvGrpSpPr>
      <p:grpSpPr>
        <a:xfrm>
          <a:off x="0" y="0"/>
          <a:ext cx="0" cy="0"/>
          <a:chOff x="0" y="0"/>
          <a:chExt cx="0" cy="0"/>
        </a:xfrm>
      </p:grpSpPr>
      <p:sp>
        <p:nvSpPr>
          <p:cNvPr id="16" name="Speech Bubble: Rectangle 15">
            <a:extLst>
              <a:ext uri="{FF2B5EF4-FFF2-40B4-BE49-F238E27FC236}">
                <a16:creationId xmlns:a16="http://schemas.microsoft.com/office/drawing/2014/main" id="{32042E69-D959-E720-7DF8-01C70C6D7B99}"/>
              </a:ext>
            </a:extLst>
          </p:cNvPr>
          <p:cNvSpPr/>
          <p:nvPr/>
        </p:nvSpPr>
        <p:spPr>
          <a:xfrm>
            <a:off x="0" y="3665400"/>
            <a:ext cx="2585348" cy="751177"/>
          </a:xfrm>
          <a:prstGeom prst="wedgeRectCallout">
            <a:avLst>
              <a:gd name="adj1" fmla="val 58249"/>
              <a:gd name="adj2" fmla="val 23862"/>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8194" name="Title 1">
            <a:extLst>
              <a:ext uri="{FF2B5EF4-FFF2-40B4-BE49-F238E27FC236}">
                <a16:creationId xmlns:a16="http://schemas.microsoft.com/office/drawing/2014/main" id="{CCAC9A9E-5860-46D5-59CD-BA9AC97C44E5}"/>
              </a:ext>
            </a:extLst>
          </p:cNvPr>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GB" altLang="en-US" b="1">
                <a:latin typeface="Merriweather" panose="00000500000000000000" pitchFamily="2" charset="0"/>
              </a:rPr>
              <a:t>What</a:t>
            </a:r>
            <a:r>
              <a:rPr lang="en-GB" altLang="en-US">
                <a:latin typeface="Merriweather" panose="00000500000000000000" pitchFamily="2" charset="0"/>
              </a:rPr>
              <a:t> is Management Consultancy?</a:t>
            </a:r>
          </a:p>
        </p:txBody>
      </p:sp>
      <p:sp>
        <p:nvSpPr>
          <p:cNvPr id="3" name="Content Placeholder 2">
            <a:extLst>
              <a:ext uri="{FF2B5EF4-FFF2-40B4-BE49-F238E27FC236}">
                <a16:creationId xmlns:a16="http://schemas.microsoft.com/office/drawing/2014/main" id="{CF265264-90C6-F42D-8E73-AF7693A6A3D5}"/>
              </a:ext>
            </a:extLst>
          </p:cNvPr>
          <p:cNvSpPr>
            <a:spLocks noGrp="1"/>
          </p:cNvSpPr>
          <p:nvPr>
            <p:ph idx="10"/>
          </p:nvPr>
        </p:nvSpPr>
        <p:spPr>
          <a:xfrm>
            <a:off x="2893325" y="1477818"/>
            <a:ext cx="6552989" cy="4691870"/>
          </a:xfrm>
        </p:spPr>
        <p:txBody>
          <a:bodyPr vert="horz" lIns="91440" tIns="45720" rIns="91440" bIns="45720" rtlCol="0" anchor="t">
            <a:normAutofit/>
          </a:bodyPr>
          <a:lstStyle/>
          <a:p>
            <a:pPr>
              <a:defRPr/>
            </a:pPr>
            <a:r>
              <a:rPr lang="en-GB" sz="2200" b="1" dirty="0">
                <a:latin typeface="Open Sans" panose="020B0606030504020204" pitchFamily="34" charset="0"/>
                <a:ea typeface="Open Sans" panose="020B0606030504020204" pitchFamily="34" charset="0"/>
                <a:cs typeface="Open Sans" panose="020B0606030504020204" pitchFamily="34" charset="0"/>
              </a:rPr>
              <a:t>A definition of management consultancy from the Institute of Consulting</a:t>
            </a:r>
          </a:p>
          <a:p>
            <a:pPr>
              <a:defRPr/>
            </a:pPr>
            <a:endParaRPr lang="en-GB" sz="2200" b="1" dirty="0">
              <a:latin typeface="Open Sans"/>
              <a:ea typeface="Open Sans"/>
              <a:cs typeface="Open Sans"/>
            </a:endParaRPr>
          </a:p>
          <a:p>
            <a:pPr>
              <a:defRPr/>
            </a:pPr>
            <a:r>
              <a:rPr lang="en-GB" sz="2200" dirty="0">
                <a:latin typeface="Open Sans"/>
                <a:ea typeface="Open Sans"/>
                <a:cs typeface="Open Sans"/>
              </a:rPr>
              <a:t>'The provision to management of </a:t>
            </a:r>
            <a:r>
              <a:rPr lang="en-GB" sz="2200" u="sng" dirty="0">
                <a:latin typeface="Open Sans"/>
                <a:ea typeface="Open Sans"/>
                <a:cs typeface="Open Sans"/>
              </a:rPr>
              <a:t>objective advice </a:t>
            </a:r>
            <a:r>
              <a:rPr lang="en-GB" sz="2200" dirty="0">
                <a:latin typeface="Open Sans"/>
                <a:ea typeface="Open Sans"/>
                <a:cs typeface="Open Sans"/>
              </a:rPr>
              <a:t>and assistance relating to the </a:t>
            </a:r>
            <a:r>
              <a:rPr lang="en-GB" sz="2200" u="sng" dirty="0">
                <a:latin typeface="Open Sans"/>
                <a:ea typeface="Open Sans"/>
                <a:cs typeface="Open Sans"/>
              </a:rPr>
              <a:t>strategy</a:t>
            </a:r>
            <a:r>
              <a:rPr lang="en-GB" sz="2200" dirty="0">
                <a:latin typeface="Open Sans"/>
                <a:ea typeface="Open Sans"/>
                <a:cs typeface="Open Sans"/>
              </a:rPr>
              <a:t>, </a:t>
            </a:r>
            <a:r>
              <a:rPr lang="en-GB" sz="2200" u="sng" dirty="0">
                <a:latin typeface="Open Sans"/>
                <a:ea typeface="Open Sans"/>
                <a:cs typeface="Open Sans"/>
              </a:rPr>
              <a:t>structure, management and operations</a:t>
            </a:r>
            <a:r>
              <a:rPr lang="en-GB" sz="2200" dirty="0">
                <a:latin typeface="Open Sans"/>
                <a:ea typeface="Open Sans"/>
                <a:cs typeface="Open Sans"/>
              </a:rPr>
              <a:t> of an organisation in pursuit of its </a:t>
            </a:r>
            <a:r>
              <a:rPr lang="en-GB" sz="2200" u="sng" dirty="0">
                <a:latin typeface="Open Sans"/>
                <a:ea typeface="Open Sans"/>
                <a:cs typeface="Open Sans"/>
              </a:rPr>
              <a:t>long-term purposes and objectives</a:t>
            </a:r>
            <a:r>
              <a:rPr lang="en-GB" sz="2200" dirty="0">
                <a:latin typeface="Open Sans"/>
                <a:ea typeface="Open Sans"/>
                <a:cs typeface="Open Sans"/>
              </a:rPr>
              <a:t>. Such assistance may include the identification of </a:t>
            </a:r>
            <a:r>
              <a:rPr lang="en-GB" sz="2200" u="sng" dirty="0">
                <a:latin typeface="Open Sans"/>
                <a:ea typeface="Open Sans"/>
                <a:cs typeface="Open Sans"/>
              </a:rPr>
              <a:t>options with recommendations</a:t>
            </a:r>
            <a:r>
              <a:rPr lang="en-GB" sz="2200" dirty="0">
                <a:latin typeface="Open Sans"/>
                <a:ea typeface="Open Sans"/>
                <a:cs typeface="Open Sans"/>
              </a:rPr>
              <a:t>; the provision of an additional </a:t>
            </a:r>
            <a:r>
              <a:rPr lang="en-GB" sz="2200" u="sng" dirty="0">
                <a:latin typeface="Open Sans"/>
                <a:ea typeface="Open Sans"/>
                <a:cs typeface="Open Sans"/>
              </a:rPr>
              <a:t>resource; and/or the implementation </a:t>
            </a:r>
            <a:r>
              <a:rPr lang="en-GB" sz="2200" dirty="0">
                <a:latin typeface="Open Sans"/>
                <a:ea typeface="Open Sans"/>
                <a:cs typeface="Open Sans"/>
              </a:rPr>
              <a:t>of solutions.'</a:t>
            </a:r>
          </a:p>
        </p:txBody>
      </p:sp>
      <p:sp>
        <p:nvSpPr>
          <p:cNvPr id="2" name="Speech Bubble: Rectangle 1">
            <a:extLst>
              <a:ext uri="{FF2B5EF4-FFF2-40B4-BE49-F238E27FC236}">
                <a16:creationId xmlns:a16="http://schemas.microsoft.com/office/drawing/2014/main" id="{8623DC86-A89A-2190-5619-1EA8B08C4368}"/>
              </a:ext>
            </a:extLst>
          </p:cNvPr>
          <p:cNvSpPr/>
          <p:nvPr/>
        </p:nvSpPr>
        <p:spPr>
          <a:xfrm>
            <a:off x="0" y="1887999"/>
            <a:ext cx="2585348" cy="1614481"/>
          </a:xfrm>
          <a:prstGeom prst="wedgeRectCallout">
            <a:avLst>
              <a:gd name="adj1" fmla="val 58248"/>
              <a:gd name="adj2" fmla="val 25813"/>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4" name="Content Placeholder 4">
            <a:extLst>
              <a:ext uri="{FF2B5EF4-FFF2-40B4-BE49-F238E27FC236}">
                <a16:creationId xmlns:a16="http://schemas.microsoft.com/office/drawing/2014/main" id="{31CA9909-3FF0-193F-C6BF-1576251C5825}"/>
              </a:ext>
            </a:extLst>
          </p:cNvPr>
          <p:cNvSpPr txBox="1">
            <a:spLocks/>
          </p:cNvSpPr>
          <p:nvPr/>
        </p:nvSpPr>
        <p:spPr>
          <a:xfrm>
            <a:off x="0" y="1833612"/>
            <a:ext cx="2428186" cy="1261781"/>
          </a:xfrm>
          <a:prstGeom prst="rect">
            <a:avLst/>
          </a:prstGeom>
        </p:spPr>
        <p:txBody>
          <a:bodyPr/>
          <a:lstStyle>
            <a:lvl1pPr marL="0" indent="0" algn="l" defTabSz="457200" rtl="0" eaLnBrk="1" latinLnBrk="0" hangingPunct="1">
              <a:spcBef>
                <a:spcPct val="20000"/>
              </a:spcBef>
              <a:buFont typeface="+mj-lt"/>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Assessing and evaluating</a:t>
            </a:r>
          </a:p>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Researching (qual and quant)</a:t>
            </a:r>
          </a:p>
          <a:p>
            <a:pPr marL="285750" indent="-285750">
              <a:buFont typeface="Arial" panose="020B0604020202020204" pitchFamily="34" charset="0"/>
              <a:buChar char="•"/>
            </a:pPr>
            <a:r>
              <a:rPr lang="en-US" sz="1600" dirty="0">
                <a:ea typeface="Open Sans"/>
                <a:cs typeface="Open Sans"/>
              </a:rPr>
              <a:t>Analyzing and presenting evidence</a:t>
            </a:r>
            <a:endParaRPr lang="en-GB" sz="1600" dirty="0">
              <a:ea typeface="Open Sans"/>
              <a:cs typeface="Open Sans"/>
            </a:endParaRPr>
          </a:p>
        </p:txBody>
      </p:sp>
      <p:sp>
        <p:nvSpPr>
          <p:cNvPr id="6" name="Speech Bubble: Rectangle 5">
            <a:extLst>
              <a:ext uri="{FF2B5EF4-FFF2-40B4-BE49-F238E27FC236}">
                <a16:creationId xmlns:a16="http://schemas.microsoft.com/office/drawing/2014/main" id="{93F5D03E-D441-5B04-9176-1E981A0CB55B}"/>
              </a:ext>
            </a:extLst>
          </p:cNvPr>
          <p:cNvSpPr/>
          <p:nvPr/>
        </p:nvSpPr>
        <p:spPr>
          <a:xfrm>
            <a:off x="9603476" y="2595827"/>
            <a:ext cx="2585348" cy="1399398"/>
          </a:xfrm>
          <a:prstGeom prst="wedgeRectCallout">
            <a:avLst>
              <a:gd name="adj1" fmla="val -70944"/>
              <a:gd name="adj2" fmla="val -10900"/>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8" name="Content Placeholder 4">
            <a:extLst>
              <a:ext uri="{FF2B5EF4-FFF2-40B4-BE49-F238E27FC236}">
                <a16:creationId xmlns:a16="http://schemas.microsoft.com/office/drawing/2014/main" id="{044AFCED-D7BD-C950-244F-7734C7669ECC}"/>
              </a:ext>
            </a:extLst>
          </p:cNvPr>
          <p:cNvSpPr txBox="1">
            <a:spLocks/>
          </p:cNvSpPr>
          <p:nvPr/>
        </p:nvSpPr>
        <p:spPr>
          <a:xfrm>
            <a:off x="9603476" y="2595828"/>
            <a:ext cx="2428186" cy="379195"/>
          </a:xfrm>
          <a:prstGeom prst="rect">
            <a:avLst/>
          </a:prstGeom>
        </p:spPr>
        <p:txBody>
          <a:bodyPr/>
          <a:lstStyle>
            <a:lvl1pPr marL="0" indent="0" algn="l" defTabSz="457200" rtl="0" eaLnBrk="1" latinLnBrk="0" hangingPunct="1">
              <a:spcBef>
                <a:spcPct val="20000"/>
              </a:spcBef>
              <a:buFont typeface="+mj-lt"/>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Change </a:t>
            </a:r>
            <a:r>
              <a:rPr lang="en-US" sz="1600" dirty="0">
                <a:ea typeface="Open Sans"/>
                <a:cs typeface="Open Sans"/>
              </a:rPr>
              <a:t>management</a:t>
            </a:r>
          </a:p>
          <a:p>
            <a:pPr marL="285750" indent="-285750">
              <a:buFont typeface="Arial" panose="020B0604020202020204" pitchFamily="34" charset="0"/>
              <a:buChar char="•"/>
            </a:pPr>
            <a:r>
              <a:rPr lang="en-US" sz="1600" dirty="0">
                <a:ea typeface="Open Sans"/>
                <a:cs typeface="Open Sans"/>
              </a:rPr>
              <a:t>Improving efficiency, productivity, profit, market share</a:t>
            </a:r>
            <a:endParaRPr lang="en-GB" sz="1600" dirty="0">
              <a:ea typeface="Open Sans"/>
              <a:cs typeface="Open Sans"/>
            </a:endParaRPr>
          </a:p>
        </p:txBody>
      </p:sp>
      <p:sp>
        <p:nvSpPr>
          <p:cNvPr id="18" name="Content Placeholder 4">
            <a:extLst>
              <a:ext uri="{FF2B5EF4-FFF2-40B4-BE49-F238E27FC236}">
                <a16:creationId xmlns:a16="http://schemas.microsoft.com/office/drawing/2014/main" id="{53D8C3C0-82CA-B327-79B6-E42DDB83915E}"/>
              </a:ext>
            </a:extLst>
          </p:cNvPr>
          <p:cNvSpPr txBox="1">
            <a:spLocks/>
          </p:cNvSpPr>
          <p:nvPr/>
        </p:nvSpPr>
        <p:spPr>
          <a:xfrm>
            <a:off x="129381" y="3719883"/>
            <a:ext cx="2428186" cy="379195"/>
          </a:xfrm>
          <a:prstGeom prst="rect">
            <a:avLst/>
          </a:prstGeom>
        </p:spPr>
        <p:txBody>
          <a:bodyPr/>
          <a:lstStyle>
            <a:lvl1pPr marL="0" indent="0" algn="l" defTabSz="457200" rtl="0" eaLnBrk="1" latinLnBrk="0" hangingPunct="1">
              <a:spcBef>
                <a:spcPct val="20000"/>
              </a:spcBef>
              <a:buFont typeface="+mj-lt"/>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Forward planning</a:t>
            </a:r>
          </a:p>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Horizon scanning</a:t>
            </a:r>
          </a:p>
        </p:txBody>
      </p:sp>
      <p:sp>
        <p:nvSpPr>
          <p:cNvPr id="22" name="Speech Bubble: Rectangle 21">
            <a:extLst>
              <a:ext uri="{FF2B5EF4-FFF2-40B4-BE49-F238E27FC236}">
                <a16:creationId xmlns:a16="http://schemas.microsoft.com/office/drawing/2014/main" id="{BCA8C19C-4F7D-7946-BF4E-6D48871F5C74}"/>
              </a:ext>
            </a:extLst>
          </p:cNvPr>
          <p:cNvSpPr/>
          <p:nvPr/>
        </p:nvSpPr>
        <p:spPr>
          <a:xfrm>
            <a:off x="0" y="4654733"/>
            <a:ext cx="2585348" cy="617790"/>
          </a:xfrm>
          <a:prstGeom prst="wedgeRectCallout">
            <a:avLst>
              <a:gd name="adj1" fmla="val 63528"/>
              <a:gd name="adj2" fmla="val -34374"/>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24" name="Content Placeholder 4">
            <a:extLst>
              <a:ext uri="{FF2B5EF4-FFF2-40B4-BE49-F238E27FC236}">
                <a16:creationId xmlns:a16="http://schemas.microsoft.com/office/drawing/2014/main" id="{9505C0AA-032C-F521-4E71-B2F64FCF36D1}"/>
              </a:ext>
            </a:extLst>
          </p:cNvPr>
          <p:cNvSpPr txBox="1">
            <a:spLocks/>
          </p:cNvSpPr>
          <p:nvPr/>
        </p:nvSpPr>
        <p:spPr>
          <a:xfrm>
            <a:off x="157162" y="4675925"/>
            <a:ext cx="2428186" cy="379195"/>
          </a:xfrm>
          <a:prstGeom prst="rect">
            <a:avLst/>
          </a:prstGeom>
        </p:spPr>
        <p:txBody>
          <a:bodyPr/>
          <a:lstStyle>
            <a:lvl1pPr marL="0" indent="0" algn="l" defTabSz="457200" rtl="0" eaLnBrk="1" latinLnBrk="0" hangingPunct="1">
              <a:spcBef>
                <a:spcPct val="20000"/>
              </a:spcBef>
              <a:buFont typeface="+mj-lt"/>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Synthesizing data</a:t>
            </a:r>
          </a:p>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Advising/coaching</a:t>
            </a:r>
          </a:p>
        </p:txBody>
      </p:sp>
      <p:sp>
        <p:nvSpPr>
          <p:cNvPr id="26" name="Speech Bubble: Rectangle 25">
            <a:extLst>
              <a:ext uri="{FF2B5EF4-FFF2-40B4-BE49-F238E27FC236}">
                <a16:creationId xmlns:a16="http://schemas.microsoft.com/office/drawing/2014/main" id="{4A0C4E9B-641E-9495-F237-7033D8879B67}"/>
              </a:ext>
            </a:extLst>
          </p:cNvPr>
          <p:cNvSpPr/>
          <p:nvPr/>
        </p:nvSpPr>
        <p:spPr>
          <a:xfrm>
            <a:off x="9603477" y="4947943"/>
            <a:ext cx="2585348" cy="394880"/>
          </a:xfrm>
          <a:prstGeom prst="wedgeRectCallout">
            <a:avLst>
              <a:gd name="adj1" fmla="val -65048"/>
              <a:gd name="adj2" fmla="val -25958"/>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28" name="Content Placeholder 4">
            <a:extLst>
              <a:ext uri="{FF2B5EF4-FFF2-40B4-BE49-F238E27FC236}">
                <a16:creationId xmlns:a16="http://schemas.microsoft.com/office/drawing/2014/main" id="{102CA383-47DC-18BB-5E5D-F5C0133FEB49}"/>
              </a:ext>
            </a:extLst>
          </p:cNvPr>
          <p:cNvSpPr txBox="1">
            <a:spLocks/>
          </p:cNvSpPr>
          <p:nvPr/>
        </p:nvSpPr>
        <p:spPr>
          <a:xfrm>
            <a:off x="9760639" y="4963628"/>
            <a:ext cx="2428186" cy="379195"/>
          </a:xfrm>
          <a:prstGeom prst="rect">
            <a:avLst/>
          </a:prstGeom>
        </p:spPr>
        <p:txBody>
          <a:bodyPr/>
          <a:lstStyle>
            <a:lvl1pPr marL="0" indent="0" algn="l" defTabSz="457200" rtl="0" eaLnBrk="1" latinLnBrk="0" hangingPunct="1">
              <a:spcBef>
                <a:spcPct val="20000"/>
              </a:spcBef>
              <a:buFont typeface="+mj-lt"/>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2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latin typeface="Open Sans" panose="020B0606030504020204" pitchFamily="34" charset="0"/>
                <a:ea typeface="Open Sans" panose="020B0606030504020204" pitchFamily="34" charset="0"/>
                <a:cs typeface="Open Sans" panose="020B0606030504020204" pitchFamily="34" charset="0"/>
              </a:rPr>
              <a:t>Delivering a project</a:t>
            </a:r>
          </a:p>
        </p:txBody>
      </p:sp>
    </p:spTree>
    <p:extLst>
      <p:ext uri="{BB962C8B-B14F-4D97-AF65-F5344CB8AC3E}">
        <p14:creationId xmlns:p14="http://schemas.microsoft.com/office/powerpoint/2010/main" val="57622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 grpId="0" animBg="1"/>
      <p:bldP spid="4" grpId="0"/>
      <p:bldP spid="6" grpId="0" animBg="1"/>
      <p:bldP spid="8" grpId="0"/>
      <p:bldP spid="18" grpId="0"/>
      <p:bldP spid="22" grpId="0" animBg="1"/>
      <p:bldP spid="24" grpId="0"/>
      <p:bldP spid="26" grpId="0" animBg="1"/>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peech Bubble: Rectangle 5">
            <a:extLst>
              <a:ext uri="{FF2B5EF4-FFF2-40B4-BE49-F238E27FC236}">
                <a16:creationId xmlns:a16="http://schemas.microsoft.com/office/drawing/2014/main" id="{B11106ED-123C-CDAD-70FB-8C70A09F53CE}"/>
              </a:ext>
            </a:extLst>
          </p:cNvPr>
          <p:cNvSpPr/>
          <p:nvPr/>
        </p:nvSpPr>
        <p:spPr>
          <a:xfrm>
            <a:off x="7703736" y="3013371"/>
            <a:ext cx="3848100" cy="3565497"/>
          </a:xfrm>
          <a:prstGeom prst="wedgeRectCallout">
            <a:avLst>
              <a:gd name="adj1" fmla="val -68819"/>
              <a:gd name="adj2" fmla="val 18491"/>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D924146-2A0F-4D71-816C-6108A42E7E36}"/>
              </a:ext>
            </a:extLst>
          </p:cNvPr>
          <p:cNvSpPr>
            <a:spLocks noGrp="1"/>
          </p:cNvSpPr>
          <p:nvPr>
            <p:ph type="title"/>
          </p:nvPr>
        </p:nvSpPr>
        <p:spPr/>
        <p:txBody>
          <a:bodyPr/>
          <a:lstStyle/>
          <a:p>
            <a:r>
              <a:rPr lang="en-US">
                <a:latin typeface="Merriweather" panose="00000500000000000000" pitchFamily="2" charset="0"/>
              </a:rPr>
              <a:t>Why consider management consultancy?</a:t>
            </a:r>
            <a:endParaRPr lang="en-GB">
              <a:latin typeface="Merriweather" panose="00000500000000000000" pitchFamily="2" charset="0"/>
            </a:endParaRPr>
          </a:p>
        </p:txBody>
      </p:sp>
      <p:sp>
        <p:nvSpPr>
          <p:cNvPr id="3" name="Content Placeholder 2">
            <a:extLst>
              <a:ext uri="{FF2B5EF4-FFF2-40B4-BE49-F238E27FC236}">
                <a16:creationId xmlns:a16="http://schemas.microsoft.com/office/drawing/2014/main" id="{B5A055C3-2BBD-42B5-950E-4EA0B52A277C}"/>
              </a:ext>
            </a:extLst>
          </p:cNvPr>
          <p:cNvSpPr>
            <a:spLocks noGrp="1"/>
          </p:cNvSpPr>
          <p:nvPr>
            <p:ph idx="10"/>
          </p:nvPr>
        </p:nvSpPr>
        <p:spPr/>
        <p:txBody>
          <a:bodyPr/>
          <a:lstStyle/>
          <a:p>
            <a:pPr marL="342900" indent="-342900">
              <a:buFont typeface="Arial" panose="020B0604020202020204" pitchFamily="34" charset="0"/>
              <a:buChar char="•"/>
            </a:pPr>
            <a:r>
              <a:rPr lang="en-US">
                <a:latin typeface="Open Sans" panose="020B0606030504020204" pitchFamily="34" charset="0"/>
                <a:ea typeface="Open Sans" panose="020B0606030504020204" pitchFamily="34" charset="0"/>
                <a:cs typeface="Open Sans" panose="020B0606030504020204" pitchFamily="34" charset="0"/>
              </a:rPr>
              <a:t>Quality of t</a:t>
            </a:r>
            <a:r>
              <a:rPr lang="en-US" sz="2400">
                <a:latin typeface="Open Sans" panose="020B0606030504020204" pitchFamily="34" charset="0"/>
                <a:ea typeface="Open Sans" panose="020B0606030504020204" pitchFamily="34" charset="0"/>
                <a:cs typeface="Open Sans" panose="020B0606030504020204" pitchFamily="34" charset="0"/>
              </a:rPr>
              <a:t>raining and development provided</a:t>
            </a:r>
          </a:p>
          <a:p>
            <a:pPr marL="342900" indent="-342900">
              <a:buFont typeface="Arial" panose="020B0604020202020204" pitchFamily="34" charset="0"/>
              <a:buChar char="•"/>
            </a:pPr>
            <a:r>
              <a:rPr lang="en-US">
                <a:latin typeface="Open Sans" panose="020B0606030504020204" pitchFamily="34" charset="0"/>
                <a:ea typeface="Open Sans" panose="020B0606030504020204" pitchFamily="34" charset="0"/>
                <a:cs typeface="Open Sans" panose="020B0606030504020204" pitchFamily="34" charset="0"/>
              </a:rPr>
              <a:t>Generous salary</a:t>
            </a:r>
          </a:p>
          <a:p>
            <a:pPr marL="342900" indent="-342900">
              <a:buFont typeface="Arial" panose="020B0604020202020204" pitchFamily="34" charset="0"/>
              <a:buChar char="•"/>
            </a:pPr>
            <a:r>
              <a:rPr lang="en-US">
                <a:latin typeface="Open Sans" panose="020B0606030504020204" pitchFamily="34" charset="0"/>
                <a:ea typeface="Open Sans" panose="020B0606030504020204" pitchFamily="34" charset="0"/>
                <a:cs typeface="Open Sans" panose="020B0606030504020204" pitchFamily="34" charset="0"/>
              </a:rPr>
              <a:t>Variety and travel</a:t>
            </a:r>
          </a:p>
          <a:p>
            <a:pPr marL="342900" indent="-342900">
              <a:buFont typeface="Arial" panose="020B0604020202020204" pitchFamily="34" charset="0"/>
              <a:buChar char="•"/>
            </a:pPr>
            <a:r>
              <a:rPr lang="en-US">
                <a:latin typeface="Open Sans" panose="020B0606030504020204" pitchFamily="34" charset="0"/>
                <a:ea typeface="Open Sans" panose="020B0606030504020204" pitchFamily="34" charset="0"/>
                <a:cs typeface="Open Sans" panose="020B0606030504020204" pitchFamily="34" charset="0"/>
              </a:rPr>
              <a:t>Highly selective recruitment: badge of quality</a:t>
            </a:r>
            <a:endParaRPr lang="en-US" sz="240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en-US" sz="2400">
                <a:latin typeface="Open Sans" panose="020B0606030504020204" pitchFamily="34" charset="0"/>
                <a:ea typeface="Open Sans" panose="020B0606030504020204" pitchFamily="34" charset="0"/>
                <a:cs typeface="Open Sans" panose="020B0606030504020204" pitchFamily="34" charset="0"/>
              </a:rPr>
              <a:t>Transferable business skills, e.g.</a:t>
            </a:r>
          </a:p>
          <a:p>
            <a:endParaRPr lang="en-US" sz="2800">
              <a:latin typeface="Open Sans" panose="020B0606030504020204" pitchFamily="34" charset="0"/>
              <a:ea typeface="Open Sans" panose="020B0606030504020204" pitchFamily="34" charset="0"/>
              <a:cs typeface="Open Sans" panose="020B0606030504020204" pitchFamily="34" charset="0"/>
            </a:endParaRPr>
          </a:p>
          <a:p>
            <a:endParaRPr lang="en-GB" sz="2800">
              <a:latin typeface="Open Sans" panose="020B0606030504020204" pitchFamily="34" charset="0"/>
              <a:ea typeface="Open Sans" panose="020B0606030504020204" pitchFamily="34" charset="0"/>
              <a:cs typeface="Open Sans" panose="020B0606030504020204" pitchFamily="34" charset="0"/>
            </a:endParaRPr>
          </a:p>
        </p:txBody>
      </p:sp>
      <p:sp>
        <p:nvSpPr>
          <p:cNvPr id="5" name="Content Placeholder 4">
            <a:extLst>
              <a:ext uri="{FF2B5EF4-FFF2-40B4-BE49-F238E27FC236}">
                <a16:creationId xmlns:a16="http://schemas.microsoft.com/office/drawing/2014/main" id="{AB8438B7-7465-8035-8D07-A42219993A03}"/>
              </a:ext>
            </a:extLst>
          </p:cNvPr>
          <p:cNvSpPr>
            <a:spLocks noGrp="1"/>
          </p:cNvSpPr>
          <p:nvPr>
            <p:ph idx="4294967295"/>
          </p:nvPr>
        </p:nvSpPr>
        <p:spPr>
          <a:xfrm>
            <a:off x="7887886" y="3310219"/>
            <a:ext cx="3479800" cy="2971800"/>
          </a:xfrm>
        </p:spPr>
        <p:txBody>
          <a:bodyPr/>
          <a:lstStyle/>
          <a:p>
            <a:r>
              <a:rPr lang="en-US" sz="1600" dirty="0">
                <a:solidFill>
                  <a:srgbClr val="072440"/>
                </a:solidFill>
                <a:latin typeface="Open Sans" panose="020B0606030504020204" pitchFamily="34" charset="0"/>
                <a:ea typeface="Open Sans" panose="020B0606030504020204" pitchFamily="34" charset="0"/>
                <a:cs typeface="Open Sans" panose="020B0606030504020204" pitchFamily="34" charset="0"/>
              </a:rPr>
              <a:t>“We use a business-minded approach to shape healthcare markets to reduce the costs of lifesaving medications, diagnostics, and other health products in low- and middle-income countries. We work with governments to reform their health systems, targeting areas where current approaches are failing, moving too slowly, or at a scale that leaves too many dying or suffering needlessly.”</a:t>
            </a:r>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descr="Cameroon - Clinton Health Access Initiative">
            <a:extLst>
              <a:ext uri="{FF2B5EF4-FFF2-40B4-BE49-F238E27FC236}">
                <a16:creationId xmlns:a16="http://schemas.microsoft.com/office/drawing/2014/main" id="{0959A2C1-FFAF-6454-B441-D4CFA1816686}"/>
              </a:ext>
            </a:extLst>
          </p:cNvPr>
          <p:cNvPicPr>
            <a:picLocks noChangeAspect="1"/>
          </p:cNvPicPr>
          <p:nvPr/>
        </p:nvPicPr>
        <p:blipFill>
          <a:blip r:embed="rId3"/>
          <a:stretch>
            <a:fillRect/>
          </a:stretch>
        </p:blipFill>
        <p:spPr>
          <a:xfrm>
            <a:off x="3469619" y="4681246"/>
            <a:ext cx="3271567" cy="1749198"/>
          </a:xfrm>
          <a:prstGeom prst="rect">
            <a:avLst/>
          </a:prstGeom>
        </p:spPr>
      </p:pic>
    </p:spTree>
    <p:extLst>
      <p:ext uri="{BB962C8B-B14F-4D97-AF65-F5344CB8AC3E}">
        <p14:creationId xmlns:p14="http://schemas.microsoft.com/office/powerpoint/2010/main" val="19268838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GB" altLang="en-US">
                <a:latin typeface="Merriweather"/>
              </a:rPr>
              <a:t>Who?</a:t>
            </a:r>
            <a:endParaRPr lang="en-US"/>
          </a:p>
        </p:txBody>
      </p:sp>
      <p:graphicFrame>
        <p:nvGraphicFramePr>
          <p:cNvPr id="6" name="Content Placeholder 5">
            <a:extLst>
              <a:ext uri="{FF2B5EF4-FFF2-40B4-BE49-F238E27FC236}">
                <a16:creationId xmlns:a16="http://schemas.microsoft.com/office/drawing/2014/main" id="{8063CDF9-DDAF-68BB-7661-8844783EC2D7}"/>
              </a:ext>
            </a:extLst>
          </p:cNvPr>
          <p:cNvGraphicFramePr>
            <a:graphicFrameLocks noGrp="1"/>
          </p:cNvGraphicFramePr>
          <p:nvPr>
            <p:ph idx="10"/>
            <p:extLst>
              <p:ext uri="{D42A27DB-BD31-4B8C-83A1-F6EECF244321}">
                <p14:modId xmlns:p14="http://schemas.microsoft.com/office/powerpoint/2010/main" val="527811143"/>
              </p:ext>
            </p:extLst>
          </p:nvPr>
        </p:nvGraphicFramePr>
        <p:xfrm>
          <a:off x="609600" y="1477963"/>
          <a:ext cx="10969625" cy="46910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50463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DC8F6-4F59-41B3-977E-6E161AA602ED}"/>
              </a:ext>
            </a:extLst>
          </p:cNvPr>
          <p:cNvSpPr>
            <a:spLocks noGrp="1"/>
          </p:cNvSpPr>
          <p:nvPr>
            <p:ph type="title"/>
          </p:nvPr>
        </p:nvSpPr>
        <p:spPr/>
        <p:txBody>
          <a:bodyPr vert="horz" lIns="91440" tIns="45720" rIns="91440" bIns="45720" rtlCol="0" anchor="t">
            <a:normAutofit/>
          </a:bodyPr>
          <a:lstStyle/>
          <a:p>
            <a:r>
              <a:rPr lang="en-US" dirty="0">
                <a:latin typeface="Merriweather"/>
              </a:rPr>
              <a:t>How: common recruitment pathways</a:t>
            </a:r>
            <a:endParaRPr lang="en-GB" dirty="0">
              <a:latin typeface="Merriweather" panose="00000500000000000000" pitchFamily="2" charset="0"/>
            </a:endParaRPr>
          </a:p>
        </p:txBody>
      </p:sp>
      <p:sp>
        <p:nvSpPr>
          <p:cNvPr id="3" name="Content Placeholder 2">
            <a:extLst>
              <a:ext uri="{FF2B5EF4-FFF2-40B4-BE49-F238E27FC236}">
                <a16:creationId xmlns:a16="http://schemas.microsoft.com/office/drawing/2014/main" id="{983022CB-3A9E-461A-925A-5DF7A247C445}"/>
              </a:ext>
            </a:extLst>
          </p:cNvPr>
          <p:cNvSpPr>
            <a:spLocks noGrp="1"/>
          </p:cNvSpPr>
          <p:nvPr>
            <p:ph idx="10"/>
          </p:nvPr>
        </p:nvSpPr>
        <p:spPr/>
        <p:txBody>
          <a:bodyPr vert="horz" lIns="91440" tIns="45720" rIns="91440" bIns="45720" rtlCol="0" anchor="t">
            <a:noAutofit/>
          </a:bodyPr>
          <a:lstStyle/>
          <a:p>
            <a:pPr>
              <a:spcBef>
                <a:spcPts val="0"/>
              </a:spcBef>
              <a:spcAft>
                <a:spcPts val="2400"/>
              </a:spcAft>
            </a:pPr>
            <a:r>
              <a:rPr lang="en-US" sz="2800" b="1" dirty="0">
                <a:latin typeface="Open Sans"/>
                <a:ea typeface="Open Sans"/>
                <a:cs typeface="Open Sans"/>
              </a:rPr>
              <a:t>Graduate schemes -</a:t>
            </a:r>
            <a:r>
              <a:rPr lang="en-US" sz="2800" dirty="0">
                <a:latin typeface="Open Sans"/>
                <a:ea typeface="Open Sans"/>
                <a:cs typeface="Open Sans"/>
              </a:rPr>
              <a:t> deadlines imminent for next September entry, typically big firms hiring a whole cohort of new starters. Highly competitive. </a:t>
            </a:r>
          </a:p>
          <a:p>
            <a:pPr>
              <a:spcBef>
                <a:spcPts val="0"/>
              </a:spcBef>
              <a:spcAft>
                <a:spcPts val="2400"/>
              </a:spcAft>
            </a:pPr>
            <a:r>
              <a:rPr lang="en-US" sz="2800" b="1" dirty="0">
                <a:latin typeface="Open Sans"/>
                <a:ea typeface="Open Sans"/>
                <a:cs typeface="Open Sans"/>
              </a:rPr>
              <a:t>Direct hire - </a:t>
            </a:r>
            <a:r>
              <a:rPr lang="en-US" sz="2800" dirty="0">
                <a:latin typeface="Open Sans"/>
                <a:ea typeface="Open Sans"/>
                <a:cs typeface="Open Sans"/>
              </a:rPr>
              <a:t>recruitment when needed. May use agencies to help fill specific senior or highly technical roles. Year-round.</a:t>
            </a:r>
          </a:p>
          <a:p>
            <a:pPr>
              <a:spcBef>
                <a:spcPts val="0"/>
              </a:spcBef>
              <a:spcAft>
                <a:spcPts val="2400"/>
              </a:spcAft>
            </a:pPr>
            <a:r>
              <a:rPr lang="en-US" sz="2800" b="1" dirty="0">
                <a:latin typeface="Open Sans"/>
                <a:ea typeface="Open Sans"/>
                <a:cs typeface="Open Sans"/>
              </a:rPr>
              <a:t>Fixed term contracts </a:t>
            </a:r>
            <a:r>
              <a:rPr lang="en-US" sz="2800" dirty="0">
                <a:latin typeface="Open Sans"/>
                <a:ea typeface="Open Sans"/>
                <a:cs typeface="Open Sans"/>
              </a:rPr>
              <a:t>– short term projects, bringing in specific knowledge or experience for a particular goal. Year-round, may be word of mouth</a:t>
            </a:r>
          </a:p>
          <a:p>
            <a:pPr>
              <a:spcBef>
                <a:spcPts val="0"/>
              </a:spcBef>
              <a:spcAft>
                <a:spcPts val="2400"/>
              </a:spcAft>
            </a:pPr>
            <a:endParaRPr lang="en-US" sz="2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89611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GB" altLang="en-US" dirty="0">
                <a:latin typeface="Merriweather" panose="00000500000000000000" pitchFamily="2" charset="0"/>
              </a:rPr>
              <a:t>How: typical application process</a:t>
            </a:r>
          </a:p>
        </p:txBody>
      </p:sp>
      <p:graphicFrame>
        <p:nvGraphicFramePr>
          <p:cNvPr id="5" name="Content Placeholder 4">
            <a:extLst>
              <a:ext uri="{FF2B5EF4-FFF2-40B4-BE49-F238E27FC236}">
                <a16:creationId xmlns:a16="http://schemas.microsoft.com/office/drawing/2014/main" id="{49A32120-8C38-0B27-A945-F184FC22C78C}"/>
              </a:ext>
            </a:extLst>
          </p:cNvPr>
          <p:cNvGraphicFramePr>
            <a:graphicFrameLocks noGrp="1"/>
          </p:cNvGraphicFramePr>
          <p:nvPr>
            <p:ph idx="10"/>
            <p:extLst>
              <p:ext uri="{D42A27DB-BD31-4B8C-83A1-F6EECF244321}">
                <p14:modId xmlns:p14="http://schemas.microsoft.com/office/powerpoint/2010/main" val="3450295862"/>
              </p:ext>
            </p:extLst>
          </p:nvPr>
        </p:nvGraphicFramePr>
        <p:xfrm>
          <a:off x="609441" y="1328737"/>
          <a:ext cx="10963434" cy="5303875"/>
        </p:xfrm>
        <a:graphic>
          <a:graphicData uri="http://schemas.openxmlformats.org/drawingml/2006/table">
            <a:tbl>
              <a:tblPr firstRow="1" bandRow="1">
                <a:tableStyleId>{5C22544A-7EE6-4342-B048-85BDC9FD1C3A}</a:tableStyleId>
              </a:tblPr>
              <a:tblGrid>
                <a:gridCol w="2076609">
                  <a:extLst>
                    <a:ext uri="{9D8B030D-6E8A-4147-A177-3AD203B41FA5}">
                      <a16:colId xmlns:a16="http://schemas.microsoft.com/office/drawing/2014/main" val="451729597"/>
                    </a:ext>
                  </a:extLst>
                </a:gridCol>
                <a:gridCol w="4972050">
                  <a:extLst>
                    <a:ext uri="{9D8B030D-6E8A-4147-A177-3AD203B41FA5}">
                      <a16:colId xmlns:a16="http://schemas.microsoft.com/office/drawing/2014/main" val="4046192162"/>
                    </a:ext>
                  </a:extLst>
                </a:gridCol>
                <a:gridCol w="3914775">
                  <a:extLst>
                    <a:ext uri="{9D8B030D-6E8A-4147-A177-3AD203B41FA5}">
                      <a16:colId xmlns:a16="http://schemas.microsoft.com/office/drawing/2014/main" val="1569516761"/>
                    </a:ext>
                  </a:extLst>
                </a:gridCol>
              </a:tblGrid>
              <a:tr h="326090">
                <a:tc>
                  <a:txBody>
                    <a:bodyPr/>
                    <a:lstStyle/>
                    <a:p>
                      <a:r>
                        <a:rPr lang="en-GB" sz="1700" dirty="0"/>
                        <a:t>Stage</a:t>
                      </a:r>
                    </a:p>
                  </a:txBody>
                  <a:tcPr marL="86556" marR="86556" marT="43278" marB="43278"/>
                </a:tc>
                <a:tc>
                  <a:txBody>
                    <a:bodyPr/>
                    <a:lstStyle/>
                    <a:p>
                      <a:r>
                        <a:rPr lang="en-GB" sz="1700" dirty="0"/>
                        <a:t>May look like</a:t>
                      </a:r>
                    </a:p>
                  </a:txBody>
                  <a:tcPr marL="86556" marR="86556" marT="43278" marB="43278"/>
                </a:tc>
                <a:tc>
                  <a:txBody>
                    <a:bodyPr/>
                    <a:lstStyle/>
                    <a:p>
                      <a:r>
                        <a:rPr lang="en-GB" sz="1700" dirty="0"/>
                        <a:t>Strategy</a:t>
                      </a:r>
                    </a:p>
                  </a:txBody>
                  <a:tcPr marL="86556" marR="86556" marT="43278" marB="43278"/>
                </a:tc>
                <a:extLst>
                  <a:ext uri="{0D108BD9-81ED-4DB2-BD59-A6C34878D82A}">
                    <a16:rowId xmlns:a16="http://schemas.microsoft.com/office/drawing/2014/main" val="3360058477"/>
                  </a:ext>
                </a:extLst>
              </a:tr>
              <a:tr h="1303805">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altLang="en-US" sz="1700" b="1" dirty="0">
                          <a:latin typeface="+mn-lt"/>
                          <a:ea typeface="Open Sans"/>
                          <a:cs typeface="Open Sans"/>
                        </a:rPr>
                        <a:t>Applications</a:t>
                      </a:r>
                      <a:endParaRPr lang="en-GB" sz="1700" dirty="0"/>
                    </a:p>
                  </a:txBody>
                  <a:tcPr marL="86556" marR="86556" marT="43278" marB="43278"/>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700" dirty="0"/>
                        <a:t>CV and cover letter and/or application form</a:t>
                      </a:r>
                    </a:p>
                    <a:p>
                      <a:endParaRPr lang="en-GB" sz="1700" dirty="0"/>
                    </a:p>
                  </a:txBody>
                  <a:tcPr marL="86556" marR="86556" marT="43278" marB="43278"/>
                </a:tc>
                <a:tc>
                  <a:txBody>
                    <a:bodyPr/>
                    <a:lstStyle/>
                    <a:p>
                      <a:r>
                        <a:rPr lang="en-GB" sz="1700" dirty="0"/>
                        <a:t>Use the language of the sector – match keywords, show results and tailor to selection criteria</a:t>
                      </a:r>
                    </a:p>
                    <a:p>
                      <a:r>
                        <a:rPr lang="en-GB" sz="1700" dirty="0"/>
                        <a:t>Check firm AI policy for applications</a:t>
                      </a:r>
                    </a:p>
                  </a:txBody>
                  <a:tcPr marL="86556" marR="86556" marT="43278" marB="43278"/>
                </a:tc>
                <a:extLst>
                  <a:ext uri="{0D108BD9-81ED-4DB2-BD59-A6C34878D82A}">
                    <a16:rowId xmlns:a16="http://schemas.microsoft.com/office/drawing/2014/main" val="3802036039"/>
                  </a:ext>
                </a:extLst>
              </a:tr>
              <a:tr h="781979">
                <a:tc>
                  <a:txBody>
                    <a:bodyPr/>
                    <a:lstStyle/>
                    <a:p>
                      <a:r>
                        <a:rPr lang="en-GB" altLang="en-US" sz="1700" b="1" dirty="0">
                          <a:latin typeface="+mn-lt"/>
                          <a:ea typeface="Open Sans"/>
                          <a:cs typeface="Open Sans"/>
                        </a:rPr>
                        <a:t>Online tests</a:t>
                      </a:r>
                      <a:r>
                        <a:rPr lang="en-GB" altLang="en-US" sz="1700" dirty="0">
                          <a:latin typeface="+mn-lt"/>
                          <a:ea typeface="Open Sans"/>
                          <a:cs typeface="Open Sans"/>
                        </a:rPr>
                        <a:t> </a:t>
                      </a:r>
                      <a:endParaRPr lang="en-GB" sz="1700" dirty="0"/>
                    </a:p>
                  </a:txBody>
                  <a:tcPr marL="86556" marR="86556" marT="43278" marB="43278"/>
                </a:tc>
                <a:tc>
                  <a:txBody>
                    <a:bodyPr/>
                    <a:lstStyle/>
                    <a:p>
                      <a:r>
                        <a:rPr lang="en-GB" sz="1700" dirty="0"/>
                        <a:t>Online or in person - </a:t>
                      </a:r>
                      <a:r>
                        <a:rPr lang="en-GB" altLang="en-US" sz="1700" dirty="0">
                          <a:latin typeface="+mn-lt"/>
                          <a:ea typeface="Open Sans"/>
                          <a:cs typeface="Open Sans"/>
                        </a:rPr>
                        <a:t>numerical, verbal reasoning, personality are common</a:t>
                      </a:r>
                      <a:endParaRPr lang="en-GB" sz="1700" dirty="0"/>
                    </a:p>
                  </a:txBody>
                  <a:tcPr marL="86556" marR="86556" marT="43278" marB="43278"/>
                </a:tc>
                <a:tc>
                  <a:txBody>
                    <a:bodyPr/>
                    <a:lstStyle/>
                    <a:p>
                      <a:r>
                        <a:rPr lang="en-GB" sz="1700" dirty="0"/>
                        <a:t>GF: practice tests</a:t>
                      </a:r>
                    </a:p>
                  </a:txBody>
                  <a:tcPr marL="86556" marR="86556" marT="43278" marB="43278"/>
                </a:tc>
                <a:extLst>
                  <a:ext uri="{0D108BD9-81ED-4DB2-BD59-A6C34878D82A}">
                    <a16:rowId xmlns:a16="http://schemas.microsoft.com/office/drawing/2014/main" val="1445086400"/>
                  </a:ext>
                </a:extLst>
              </a:tr>
              <a:tr h="1251166">
                <a:tc>
                  <a:txBody>
                    <a:bodyPr/>
                    <a:lstStyle/>
                    <a:p>
                      <a:r>
                        <a:rPr lang="en-GB" altLang="en-US" sz="1700" b="1" dirty="0">
                          <a:latin typeface="+mn-lt"/>
                          <a:ea typeface="Open Sans"/>
                          <a:cs typeface="Open Sans"/>
                        </a:rPr>
                        <a:t>Interviews</a:t>
                      </a:r>
                      <a:endParaRPr lang="en-GB" sz="1700" dirty="0"/>
                    </a:p>
                  </a:txBody>
                  <a:tcPr marL="86556" marR="86556" marT="43278" marB="43278"/>
                </a:tc>
                <a:tc>
                  <a:txBody>
                    <a:bodyPr/>
                    <a:lstStyle/>
                    <a:p>
                      <a:r>
                        <a:rPr lang="en-GB" sz="1700" dirty="0"/>
                        <a:t>Online or in person</a:t>
                      </a:r>
                      <a:br>
                        <a:rPr lang="en-GB" sz="1700" dirty="0"/>
                      </a:br>
                      <a:r>
                        <a:rPr lang="en-GB" sz="1700" dirty="0"/>
                        <a:t>Strengths, competency, background, fit assessment</a:t>
                      </a:r>
                      <a:br>
                        <a:rPr lang="en-GB" sz="1700" dirty="0"/>
                      </a:br>
                      <a:r>
                        <a:rPr lang="en-GB" sz="1700" dirty="0"/>
                        <a:t>First round may be asynchronous </a:t>
                      </a:r>
                    </a:p>
                  </a:txBody>
                  <a:tcPr marL="86556" marR="86556" marT="43278" marB="43278"/>
                </a:tc>
                <a:tc>
                  <a:txBody>
                    <a:bodyPr/>
                    <a:lstStyle/>
                    <a:p>
                      <a:r>
                        <a:rPr lang="en-GB" sz="1700" dirty="0"/>
                        <a:t>Practice interview in a careers appointment</a:t>
                      </a:r>
                    </a:p>
                    <a:p>
                      <a:r>
                        <a:rPr lang="en-GB" sz="1700" dirty="0" err="1"/>
                        <a:t>eCareersGrad</a:t>
                      </a:r>
                      <a:r>
                        <a:rPr lang="en-GB" sz="1700" dirty="0"/>
                        <a:t>: Interview Success</a:t>
                      </a:r>
                    </a:p>
                  </a:txBody>
                  <a:tcPr marL="86556" marR="86556" marT="43278" marB="43278"/>
                </a:tc>
                <a:extLst>
                  <a:ext uri="{0D108BD9-81ED-4DB2-BD59-A6C34878D82A}">
                    <a16:rowId xmlns:a16="http://schemas.microsoft.com/office/drawing/2014/main" val="1230987488"/>
                  </a:ext>
                </a:extLst>
              </a:tr>
              <a:tr h="570519">
                <a:tc>
                  <a:txBody>
                    <a:bodyPr/>
                    <a:lstStyle/>
                    <a:p>
                      <a:r>
                        <a:rPr lang="en-GB" sz="1700" b="1" dirty="0"/>
                        <a:t>Case study interviews</a:t>
                      </a:r>
                    </a:p>
                  </a:txBody>
                  <a:tcPr marL="86556" marR="86556" marT="43278" marB="43278"/>
                </a:tc>
                <a:tc>
                  <a:txBody>
                    <a:bodyPr/>
                    <a:lstStyle/>
                    <a:p>
                      <a:r>
                        <a:rPr lang="en-GB" sz="1700" dirty="0"/>
                        <a:t>Likely more than one, could be merge into assessment centres</a:t>
                      </a:r>
                    </a:p>
                  </a:txBody>
                  <a:tcPr marL="86556" marR="86556" marT="43278" marB="43278"/>
                </a:tc>
                <a:tc>
                  <a:txBody>
                    <a:bodyPr/>
                    <a:lstStyle/>
                    <a:p>
                      <a:r>
                        <a:rPr lang="en-GB" sz="1700" dirty="0" err="1"/>
                        <a:t>eCareers</a:t>
                      </a:r>
                      <a:r>
                        <a:rPr lang="en-GB" sz="1700" dirty="0"/>
                        <a:t> Grad: Master the Commercial &amp; Consulting Case</a:t>
                      </a:r>
                    </a:p>
                  </a:txBody>
                  <a:tcPr marL="86556" marR="86556" marT="43278" marB="43278"/>
                </a:tc>
                <a:extLst>
                  <a:ext uri="{0D108BD9-81ED-4DB2-BD59-A6C34878D82A}">
                    <a16:rowId xmlns:a16="http://schemas.microsoft.com/office/drawing/2014/main" val="365006754"/>
                  </a:ext>
                </a:extLst>
              </a:tr>
              <a:tr h="1016573">
                <a:tc>
                  <a:txBody>
                    <a:bodyPr/>
                    <a:lstStyle/>
                    <a:p>
                      <a:r>
                        <a:rPr lang="en-GB" sz="1700" b="1" dirty="0"/>
                        <a:t>Assessment Centre</a:t>
                      </a:r>
                    </a:p>
                  </a:txBody>
                  <a:tcPr marL="86556" marR="86556" marT="43278" marB="43278"/>
                </a:tc>
                <a:tc>
                  <a:txBody>
                    <a:bodyPr/>
                    <a:lstStyle/>
                    <a:p>
                      <a:r>
                        <a:rPr lang="en-GB" sz="1700" dirty="0"/>
                        <a:t>Final assessment, group exercises, written tests, work simulation, presentations, more case study interviews</a:t>
                      </a:r>
                    </a:p>
                  </a:txBody>
                  <a:tcPr marL="86556" marR="86556" marT="43278" marB="43278"/>
                </a:tc>
                <a:tc>
                  <a:txBody>
                    <a:bodyPr/>
                    <a:lstStyle/>
                    <a:p>
                      <a:r>
                        <a:rPr lang="en-GB" sz="1700" dirty="0"/>
                        <a:t>GF: Assessment Exercises</a:t>
                      </a:r>
                    </a:p>
                  </a:txBody>
                  <a:tcPr marL="86556" marR="86556" marT="43278" marB="43278"/>
                </a:tc>
                <a:extLst>
                  <a:ext uri="{0D108BD9-81ED-4DB2-BD59-A6C34878D82A}">
                    <a16:rowId xmlns:a16="http://schemas.microsoft.com/office/drawing/2014/main" val="1346157618"/>
                  </a:ext>
                </a:extLst>
              </a:tr>
            </a:tbl>
          </a:graphicData>
        </a:graphic>
      </p:graphicFrame>
    </p:spTree>
    <p:extLst>
      <p:ext uri="{BB962C8B-B14F-4D97-AF65-F5344CB8AC3E}">
        <p14:creationId xmlns:p14="http://schemas.microsoft.com/office/powerpoint/2010/main" val="12047951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C9DBE6-E595-D2CE-EF51-30389556405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B34F7DF-297F-9123-B936-2EC73C1E58F5}"/>
              </a:ext>
            </a:extLst>
          </p:cNvPr>
          <p:cNvSpPr>
            <a:spLocks noGrp="1"/>
          </p:cNvSpPr>
          <p:nvPr>
            <p:ph type="title"/>
          </p:nvPr>
        </p:nvSpPr>
        <p:spPr>
          <a:xfrm>
            <a:off x="609442" y="279132"/>
            <a:ext cx="9470224" cy="623236"/>
          </a:xfrm>
        </p:spPr>
        <p:txBody>
          <a:bodyPr vert="horz" lIns="0" tIns="0" rIns="0" bIns="0" rtlCol="0" anchor="ctr">
            <a:normAutofit/>
          </a:bodyPr>
          <a:lstStyle/>
          <a:p>
            <a:r>
              <a:rPr lang="en-US" dirty="0"/>
              <a:t>Support resources</a:t>
            </a:r>
            <a:endParaRPr lang="en-US" kern="1200" baseline="0" dirty="0">
              <a:latin typeface="+mj-lt"/>
              <a:ea typeface="+mj-ea"/>
              <a:cs typeface="+mj-cs"/>
            </a:endParaRPr>
          </a:p>
        </p:txBody>
      </p:sp>
      <p:pic>
        <p:nvPicPr>
          <p:cNvPr id="5" name="Picture 4">
            <a:extLst>
              <a:ext uri="{FF2B5EF4-FFF2-40B4-BE49-F238E27FC236}">
                <a16:creationId xmlns:a16="http://schemas.microsoft.com/office/drawing/2014/main" id="{7FC25D81-D617-7172-1080-4FF1BA64802B}"/>
              </a:ext>
            </a:extLst>
          </p:cNvPr>
          <p:cNvPicPr>
            <a:picLocks noChangeAspect="1"/>
          </p:cNvPicPr>
          <p:nvPr/>
        </p:nvPicPr>
        <p:blipFill>
          <a:blip r:embed="rId3"/>
          <a:srcRect l="1042" t="8210" r="21539" b="19013"/>
          <a:stretch>
            <a:fillRect/>
          </a:stretch>
        </p:blipFill>
        <p:spPr>
          <a:xfrm>
            <a:off x="4292951" y="1477817"/>
            <a:ext cx="7724424" cy="5101051"/>
          </a:xfrm>
          <a:prstGeom prst="rect">
            <a:avLst/>
          </a:prstGeom>
          <a:noFill/>
        </p:spPr>
      </p:pic>
      <p:sp>
        <p:nvSpPr>
          <p:cNvPr id="2" name="TextBox 1">
            <a:extLst>
              <a:ext uri="{FF2B5EF4-FFF2-40B4-BE49-F238E27FC236}">
                <a16:creationId xmlns:a16="http://schemas.microsoft.com/office/drawing/2014/main" id="{54B3C3EF-B2EA-E7EE-E877-DF5517F5A4F8}"/>
              </a:ext>
            </a:extLst>
          </p:cNvPr>
          <p:cNvSpPr txBox="1"/>
          <p:nvPr/>
        </p:nvSpPr>
        <p:spPr>
          <a:xfrm>
            <a:off x="609442" y="1477818"/>
            <a:ext cx="3972607" cy="623236"/>
          </a:xfrm>
          <a:prstGeom prst="rect">
            <a:avLst/>
          </a:prstGeom>
        </p:spPr>
        <p:txBody>
          <a:bodyPr rot="0" spcFirstLastPara="0" vertOverflow="overflow" horzOverflow="overflow" vert="horz" lIns="0" tIns="0" rIns="0" bIns="0" numCol="1" spcCol="0" rtlCol="0" fromWordArt="0" anchorCtr="0" forceAA="0" compatLnSpc="1">
            <a:prstTxWarp prst="textNoShape">
              <a:avLst/>
            </a:prstTxWarp>
            <a:normAutofit/>
          </a:bodyPr>
          <a:lstStyle/>
          <a:p>
            <a:pPr>
              <a:spcBef>
                <a:spcPct val="20000"/>
              </a:spcBef>
            </a:pPr>
            <a:r>
              <a:rPr lang="en-US" sz="2400" dirty="0">
                <a:hlinkClick r:id="rId4"/>
              </a:rPr>
              <a:t>https://ble.lshtm.ac.uk/</a:t>
            </a:r>
            <a:endParaRPr lang="en-US" sz="2400" kern="1200" dirty="0">
              <a:latin typeface="+mn-lt"/>
              <a:ea typeface="+mn-ea"/>
              <a:cs typeface="+mn-cs"/>
            </a:endParaRPr>
          </a:p>
        </p:txBody>
      </p:sp>
      <p:pic>
        <p:nvPicPr>
          <p:cNvPr id="7" name="Picture 6">
            <a:extLst>
              <a:ext uri="{FF2B5EF4-FFF2-40B4-BE49-F238E27FC236}">
                <a16:creationId xmlns:a16="http://schemas.microsoft.com/office/drawing/2014/main" id="{00DFD809-2EE0-0FA8-44EF-02ED378BC72B}"/>
              </a:ext>
            </a:extLst>
          </p:cNvPr>
          <p:cNvPicPr>
            <a:picLocks noChangeAspect="1"/>
          </p:cNvPicPr>
          <p:nvPr/>
        </p:nvPicPr>
        <p:blipFill>
          <a:blip r:embed="rId5"/>
          <a:stretch>
            <a:fillRect/>
          </a:stretch>
        </p:blipFill>
        <p:spPr>
          <a:xfrm>
            <a:off x="609442" y="2227507"/>
            <a:ext cx="3500067" cy="1160348"/>
          </a:xfrm>
          <a:prstGeom prst="rect">
            <a:avLst/>
          </a:prstGeom>
        </p:spPr>
      </p:pic>
      <p:sp>
        <p:nvSpPr>
          <p:cNvPr id="9" name="Oval 8">
            <a:extLst>
              <a:ext uri="{FF2B5EF4-FFF2-40B4-BE49-F238E27FC236}">
                <a16:creationId xmlns:a16="http://schemas.microsoft.com/office/drawing/2014/main" id="{74208D1F-D6F9-861D-FF95-6C956B1C5C45}"/>
              </a:ext>
            </a:extLst>
          </p:cNvPr>
          <p:cNvSpPr/>
          <p:nvPr/>
        </p:nvSpPr>
        <p:spPr>
          <a:xfrm>
            <a:off x="609442" y="2053268"/>
            <a:ext cx="919145" cy="919145"/>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GB">
              <a:ln w="57150">
                <a:solidFill>
                  <a:schemeClr val="tx1"/>
                </a:solidFill>
              </a:ln>
            </a:endParaRPr>
          </a:p>
        </p:txBody>
      </p:sp>
      <p:pic>
        <p:nvPicPr>
          <p:cNvPr id="11" name="Picture 10">
            <a:extLst>
              <a:ext uri="{FF2B5EF4-FFF2-40B4-BE49-F238E27FC236}">
                <a16:creationId xmlns:a16="http://schemas.microsoft.com/office/drawing/2014/main" id="{98FF3828-32B1-BB00-8B52-B763425E1695}"/>
              </a:ext>
            </a:extLst>
          </p:cNvPr>
          <p:cNvPicPr>
            <a:picLocks noChangeAspect="1"/>
          </p:cNvPicPr>
          <p:nvPr/>
        </p:nvPicPr>
        <p:blipFill>
          <a:blip r:embed="rId6"/>
          <a:srcRect b="22942"/>
          <a:stretch>
            <a:fillRect/>
          </a:stretch>
        </p:blipFill>
        <p:spPr>
          <a:xfrm>
            <a:off x="609442" y="3470145"/>
            <a:ext cx="3117393" cy="3108723"/>
          </a:xfrm>
          <a:prstGeom prst="rect">
            <a:avLst/>
          </a:prstGeom>
        </p:spPr>
      </p:pic>
      <p:sp>
        <p:nvSpPr>
          <p:cNvPr id="13" name="Oval 12">
            <a:extLst>
              <a:ext uri="{FF2B5EF4-FFF2-40B4-BE49-F238E27FC236}">
                <a16:creationId xmlns:a16="http://schemas.microsoft.com/office/drawing/2014/main" id="{0834A8F4-D3BC-AEB5-9013-BB6589EA2E54}"/>
              </a:ext>
            </a:extLst>
          </p:cNvPr>
          <p:cNvSpPr/>
          <p:nvPr/>
        </p:nvSpPr>
        <p:spPr>
          <a:xfrm>
            <a:off x="426000" y="5230127"/>
            <a:ext cx="3117393" cy="919145"/>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GB">
              <a:ln w="57150">
                <a:solidFill>
                  <a:schemeClr val="tx1"/>
                </a:solidFill>
              </a:ln>
            </a:endParaRPr>
          </a:p>
        </p:txBody>
      </p:sp>
      <p:sp>
        <p:nvSpPr>
          <p:cNvPr id="6" name="Oval 5">
            <a:extLst>
              <a:ext uri="{FF2B5EF4-FFF2-40B4-BE49-F238E27FC236}">
                <a16:creationId xmlns:a16="http://schemas.microsoft.com/office/drawing/2014/main" id="{8E2F86DD-E677-828D-0C64-9F633194AE65}"/>
              </a:ext>
            </a:extLst>
          </p:cNvPr>
          <p:cNvSpPr/>
          <p:nvPr/>
        </p:nvSpPr>
        <p:spPr>
          <a:xfrm>
            <a:off x="9915526" y="3571875"/>
            <a:ext cx="2273300" cy="1505886"/>
          </a:xfrm>
          <a:prstGeom prst="ellipse">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GB">
              <a:ln w="57150">
                <a:solidFill>
                  <a:schemeClr val="tx1"/>
                </a:solidFill>
              </a:ln>
            </a:endParaRPr>
          </a:p>
        </p:txBody>
      </p:sp>
      <p:sp>
        <p:nvSpPr>
          <p:cNvPr id="8" name="TextBox 7">
            <a:extLst>
              <a:ext uri="{FF2B5EF4-FFF2-40B4-BE49-F238E27FC236}">
                <a16:creationId xmlns:a16="http://schemas.microsoft.com/office/drawing/2014/main" id="{DC8DAF4F-E330-96F5-8C4F-83DD42EB91BF}"/>
              </a:ext>
            </a:extLst>
          </p:cNvPr>
          <p:cNvSpPr txBox="1"/>
          <p:nvPr/>
        </p:nvSpPr>
        <p:spPr>
          <a:xfrm>
            <a:off x="171450" y="2227507"/>
            <a:ext cx="316112" cy="369332"/>
          </a:xfrm>
          <a:prstGeom prst="rect">
            <a:avLst/>
          </a:prstGeom>
          <a:noFill/>
        </p:spPr>
        <p:txBody>
          <a:bodyPr wrap="none" rtlCol="0">
            <a:spAutoFit/>
          </a:bodyPr>
          <a:lstStyle/>
          <a:p>
            <a:r>
              <a:rPr lang="en-GB" dirty="0"/>
              <a:t>1</a:t>
            </a:r>
          </a:p>
        </p:txBody>
      </p:sp>
      <p:sp>
        <p:nvSpPr>
          <p:cNvPr id="10" name="TextBox 9">
            <a:extLst>
              <a:ext uri="{FF2B5EF4-FFF2-40B4-BE49-F238E27FC236}">
                <a16:creationId xmlns:a16="http://schemas.microsoft.com/office/drawing/2014/main" id="{F79AE4A1-A34C-8AE7-AA1A-071CE7C31244}"/>
              </a:ext>
            </a:extLst>
          </p:cNvPr>
          <p:cNvSpPr txBox="1"/>
          <p:nvPr/>
        </p:nvSpPr>
        <p:spPr>
          <a:xfrm>
            <a:off x="0" y="5715000"/>
            <a:ext cx="316112" cy="369332"/>
          </a:xfrm>
          <a:prstGeom prst="rect">
            <a:avLst/>
          </a:prstGeom>
          <a:noFill/>
        </p:spPr>
        <p:txBody>
          <a:bodyPr wrap="none" rtlCol="0">
            <a:spAutoFit/>
          </a:bodyPr>
          <a:lstStyle/>
          <a:p>
            <a:r>
              <a:rPr lang="en-GB" dirty="0"/>
              <a:t>2</a:t>
            </a:r>
          </a:p>
        </p:txBody>
      </p:sp>
      <p:sp>
        <p:nvSpPr>
          <p:cNvPr id="12" name="TextBox 11">
            <a:extLst>
              <a:ext uri="{FF2B5EF4-FFF2-40B4-BE49-F238E27FC236}">
                <a16:creationId xmlns:a16="http://schemas.microsoft.com/office/drawing/2014/main" id="{8D69EAB9-90EB-459C-12A7-30004B508F6D}"/>
              </a:ext>
            </a:extLst>
          </p:cNvPr>
          <p:cNvSpPr txBox="1"/>
          <p:nvPr/>
        </p:nvSpPr>
        <p:spPr>
          <a:xfrm>
            <a:off x="10272713" y="3357562"/>
            <a:ext cx="316112" cy="369332"/>
          </a:xfrm>
          <a:prstGeom prst="rect">
            <a:avLst/>
          </a:prstGeom>
          <a:noFill/>
        </p:spPr>
        <p:txBody>
          <a:bodyPr wrap="none" rtlCol="0">
            <a:spAutoFit/>
          </a:bodyPr>
          <a:lstStyle/>
          <a:p>
            <a:r>
              <a:rPr lang="en-GB" dirty="0"/>
              <a:t>3</a:t>
            </a:r>
          </a:p>
        </p:txBody>
      </p:sp>
    </p:spTree>
    <p:extLst>
      <p:ext uri="{BB962C8B-B14F-4D97-AF65-F5344CB8AC3E}">
        <p14:creationId xmlns:p14="http://schemas.microsoft.com/office/powerpoint/2010/main" val="2910613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FF847-0790-4380-8883-4E2BB55491AB}"/>
              </a:ext>
            </a:extLst>
          </p:cNvPr>
          <p:cNvSpPr>
            <a:spLocks noGrp="1"/>
          </p:cNvSpPr>
          <p:nvPr>
            <p:ph type="title"/>
          </p:nvPr>
        </p:nvSpPr>
        <p:spPr/>
        <p:txBody>
          <a:bodyPr vert="horz" lIns="91440" tIns="45720" rIns="91440" bIns="45720" rtlCol="0" anchor="t">
            <a:normAutofit/>
          </a:bodyPr>
          <a:lstStyle/>
          <a:p>
            <a:r>
              <a:rPr lang="en-US" dirty="0">
                <a:latin typeface="Constantia"/>
              </a:rPr>
              <a:t>How to tailor applications: values</a:t>
            </a:r>
            <a:endParaRPr lang="en-US" dirty="0"/>
          </a:p>
        </p:txBody>
      </p:sp>
      <p:pic>
        <p:nvPicPr>
          <p:cNvPr id="6" name="Content Placeholder 5" descr="A screenshot of a website&#10;&#10;Description automatically generated">
            <a:extLst>
              <a:ext uri="{FF2B5EF4-FFF2-40B4-BE49-F238E27FC236}">
                <a16:creationId xmlns:a16="http://schemas.microsoft.com/office/drawing/2014/main" id="{21E2DC4D-E11D-F484-E846-F7F4B1FC3E3A}"/>
              </a:ext>
            </a:extLst>
          </p:cNvPr>
          <p:cNvPicPr>
            <a:picLocks noGrp="1" noChangeAspect="1"/>
          </p:cNvPicPr>
          <p:nvPr>
            <p:ph idx="10"/>
          </p:nvPr>
        </p:nvPicPr>
        <p:blipFill>
          <a:blip r:embed="rId3"/>
          <a:stretch>
            <a:fillRect/>
          </a:stretch>
        </p:blipFill>
        <p:spPr>
          <a:xfrm>
            <a:off x="2328349" y="1477963"/>
            <a:ext cx="7532127" cy="4691062"/>
          </a:xfrm>
          <a:prstGeom prst="rect">
            <a:avLst/>
          </a:prstGeom>
        </p:spPr>
      </p:pic>
    </p:spTree>
    <p:extLst>
      <p:ext uri="{BB962C8B-B14F-4D97-AF65-F5344CB8AC3E}">
        <p14:creationId xmlns:p14="http://schemas.microsoft.com/office/powerpoint/2010/main" val="3958455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dirty="0">
                <a:latin typeface="Constantia"/>
              </a:rPr>
              <a:t>How to tailor applications: selection criteria</a:t>
            </a:r>
            <a:endParaRPr lang="en-GB" altLang="en-US" dirty="0">
              <a:latin typeface="Merriweather" panose="00000500000000000000" pitchFamily="2" charset="0"/>
            </a:endParaRPr>
          </a:p>
        </p:txBody>
      </p:sp>
      <p:sp>
        <p:nvSpPr>
          <p:cNvPr id="3" name="Content Placeholder 2"/>
          <p:cNvSpPr>
            <a:spLocks noGrp="1"/>
          </p:cNvSpPr>
          <p:nvPr>
            <p:ph idx="10"/>
          </p:nvPr>
        </p:nvSpPr>
        <p:spPr/>
        <p:txBody>
          <a:bodyPr vert="horz" lIns="91440" tIns="45720" rIns="91440" bIns="45720" rtlCol="0" anchor="t">
            <a:noAutofit/>
          </a:bodyPr>
          <a:lstStyle/>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Experience in the sector or for client organisations</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Communication skills</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People skills</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Problem solving</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Analysis</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Confidence</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Impact</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Initiative and motivation</a:t>
            </a:r>
          </a:p>
          <a:p>
            <a:pPr marL="342900" indent="-342900">
              <a:buFont typeface="Arial" panose="020B0604020202020204" pitchFamily="34" charset="0"/>
              <a:buChar char="•"/>
              <a:defRPr/>
            </a:pPr>
            <a:r>
              <a:rPr lang="en-GB" sz="2400" dirty="0">
                <a:latin typeface="Open Sans" panose="020B0606030504020204" pitchFamily="34" charset="0"/>
                <a:ea typeface="Open Sans" panose="020B0606030504020204" pitchFamily="34" charset="0"/>
                <a:cs typeface="Open Sans" panose="020B0606030504020204" pitchFamily="34" charset="0"/>
              </a:rPr>
              <a:t>Entrepreneurial thinking</a:t>
            </a:r>
          </a:p>
          <a:p>
            <a:pPr marL="342900" indent="-342900">
              <a:buFont typeface="Arial" panose="020B0604020202020204" pitchFamily="34" charset="0"/>
              <a:buChar char="•"/>
              <a:defRPr/>
            </a:pPr>
            <a:r>
              <a:rPr lang="en-GB" dirty="0">
                <a:latin typeface="Open Sans" panose="020B0606030504020204" pitchFamily="34" charset="0"/>
                <a:ea typeface="Open Sans" panose="020B0606030504020204" pitchFamily="34" charset="0"/>
                <a:cs typeface="Open Sans" panose="020B0606030504020204" pitchFamily="34" charset="0"/>
              </a:rPr>
              <a:t>AI Literacy</a:t>
            </a:r>
            <a:endParaRPr lang="en-GB" sz="24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defRPr/>
            </a:pPr>
            <a:r>
              <a:rPr lang="en-GB" sz="2400" b="1" dirty="0">
                <a:latin typeface="Open Sans" panose="020B0606030504020204" pitchFamily="34" charset="0"/>
                <a:ea typeface="Open Sans" panose="020B0606030504020204" pitchFamily="34" charset="0"/>
                <a:cs typeface="Open Sans" panose="020B0606030504020204" pitchFamily="34" charset="0"/>
              </a:rPr>
              <a:t>Commercial awareness</a:t>
            </a:r>
          </a:p>
          <a:p>
            <a:pPr>
              <a:defRPr/>
            </a:pPr>
            <a:endParaRPr lang="en-GB" sz="2400" dirty="0">
              <a:latin typeface="Open Sans" panose="020B0606030504020204" pitchFamily="34" charset="0"/>
              <a:ea typeface="Open Sans" panose="020B0606030504020204" pitchFamily="34" charset="0"/>
              <a:cs typeface="Open Sans" panose="020B0606030504020204" pitchFamily="34" charset="0"/>
            </a:endParaRPr>
          </a:p>
          <a:p>
            <a:pPr algn="ctr">
              <a:defRPr/>
            </a:pPr>
            <a:r>
              <a:rPr lang="en-GB" sz="2400" b="1" dirty="0">
                <a:latin typeface="Open Sans"/>
                <a:ea typeface="Open Sans"/>
                <a:cs typeface="Open Sans"/>
              </a:rPr>
              <a:t>Client relationships are very important!</a:t>
            </a:r>
            <a:endParaRPr lang="en-GB" sz="24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864910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Folded Corner 2">
            <a:extLst>
              <a:ext uri="{FF2B5EF4-FFF2-40B4-BE49-F238E27FC236}">
                <a16:creationId xmlns:a16="http://schemas.microsoft.com/office/drawing/2014/main" id="{9FBB3207-9847-8AA8-F224-34689FD77596}"/>
              </a:ext>
            </a:extLst>
          </p:cNvPr>
          <p:cNvSpPr/>
          <p:nvPr/>
        </p:nvSpPr>
        <p:spPr>
          <a:xfrm>
            <a:off x="464024" y="1477818"/>
            <a:ext cx="3972607" cy="3902364"/>
          </a:xfrm>
          <a:prstGeom prst="foldedCorner">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GB"/>
          </a:p>
        </p:txBody>
      </p:sp>
      <p:sp>
        <p:nvSpPr>
          <p:cNvPr id="19458"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US" dirty="0">
                <a:latin typeface="Constantia"/>
              </a:rPr>
              <a:t>How to research for interview: commercial awareness</a:t>
            </a:r>
            <a:endParaRPr lang="en-GB" altLang="en-US" dirty="0">
              <a:latin typeface="Merriweather" panose="00000500000000000000" pitchFamily="2" charset="0"/>
            </a:endParaRPr>
          </a:p>
        </p:txBody>
      </p:sp>
      <p:sp>
        <p:nvSpPr>
          <p:cNvPr id="19459" name="Content Placeholder 2"/>
          <p:cNvSpPr>
            <a:spLocks noGrp="1"/>
          </p:cNvSpPr>
          <p:nvPr>
            <p:ph idx="10"/>
          </p:nvPr>
        </p:nvSpPr>
        <p:spPr bwMode="auto">
          <a:xfrm>
            <a:off x="4612943" y="1477818"/>
            <a:ext cx="6966440" cy="469187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marL="342900" indent="-342900">
              <a:buFont typeface="Arial" panose="020B0604020202020204" pitchFamily="34" charset="0"/>
              <a:buChar char="•"/>
            </a:pPr>
            <a:r>
              <a:rPr lang="en-GB" altLang="en-US" sz="2200" dirty="0">
                <a:latin typeface="Open Sans"/>
                <a:ea typeface="Open Sans"/>
                <a:cs typeface="Open Sans"/>
              </a:rPr>
              <a:t>Understanding the business world and how it's affected by political and economic issues</a:t>
            </a:r>
          </a:p>
          <a:p>
            <a:pPr marL="342900" indent="-342900">
              <a:buFont typeface="Arial" panose="020B0604020202020204" pitchFamily="34" charset="0"/>
              <a:buChar char="•"/>
            </a:pPr>
            <a:r>
              <a:rPr lang="en-GB" altLang="en-US" sz="2200" dirty="0">
                <a:latin typeface="Open Sans"/>
                <a:ea typeface="Open Sans"/>
                <a:cs typeface="Open Sans"/>
              </a:rPr>
              <a:t>A firm grasp of what's currently going on in the consulting industry</a:t>
            </a:r>
          </a:p>
          <a:p>
            <a:pPr marL="342900" indent="-342900">
              <a:buFont typeface="Arial" panose="020B0604020202020204" pitchFamily="34" charset="0"/>
              <a:buChar char="•"/>
            </a:pPr>
            <a:r>
              <a:rPr lang="en-GB" altLang="en-US" sz="2200" dirty="0">
                <a:latin typeface="Open Sans"/>
                <a:ea typeface="Open Sans"/>
                <a:cs typeface="Open Sans"/>
              </a:rPr>
              <a:t>Knowing how to approach situations in a commercially practical way</a:t>
            </a:r>
          </a:p>
          <a:p>
            <a:pPr marL="342900" indent="-342900">
              <a:buFont typeface="Arial" panose="020B0604020202020204" pitchFamily="34" charset="0"/>
              <a:buChar char="•"/>
            </a:pPr>
            <a:r>
              <a:rPr lang="en-GB" sz="2200" dirty="0">
                <a:latin typeface="Open Sans"/>
                <a:ea typeface="Open Sans"/>
                <a:cs typeface="Open Sans"/>
              </a:rPr>
              <a:t>Internal factors – what the business does, what matters to its customers/clients, what makes it successful</a:t>
            </a:r>
          </a:p>
          <a:p>
            <a:pPr marL="342900" indent="-342900">
              <a:buFont typeface="Arial" panose="020B0604020202020204" pitchFamily="34" charset="0"/>
              <a:buChar char="•"/>
            </a:pPr>
            <a:r>
              <a:rPr lang="en-GB" sz="2200" dirty="0">
                <a:latin typeface="Open Sans"/>
                <a:ea typeface="Open Sans"/>
                <a:cs typeface="Open Sans"/>
              </a:rPr>
              <a:t>External factors – understanding the industry in which it operates (trends, what competitors are doing), economic climate, developments in technology, environmental issues, government policy and initiatives</a:t>
            </a:r>
          </a:p>
          <a:p>
            <a:pPr marL="342900" indent="-342900">
              <a:buFont typeface="Arial" panose="020B0604020202020204" pitchFamily="34" charset="0"/>
              <a:buChar char="•"/>
            </a:pPr>
            <a:endParaRPr lang="en-GB" altLang="en-US" sz="2200" dirty="0">
              <a:latin typeface="Open Sans"/>
              <a:ea typeface="Open Sans"/>
              <a:cs typeface="Open Sans"/>
            </a:endParaRPr>
          </a:p>
        </p:txBody>
      </p:sp>
      <p:sp>
        <p:nvSpPr>
          <p:cNvPr id="2" name="Content Placeholder 1">
            <a:extLst>
              <a:ext uri="{FF2B5EF4-FFF2-40B4-BE49-F238E27FC236}">
                <a16:creationId xmlns:a16="http://schemas.microsoft.com/office/drawing/2014/main" id="{46B6ACE8-7210-FBFC-6F45-9C9A2A8BC588}"/>
              </a:ext>
            </a:extLst>
          </p:cNvPr>
          <p:cNvSpPr>
            <a:spLocks noGrp="1"/>
          </p:cNvSpPr>
          <p:nvPr>
            <p:ph idx="4294967295"/>
          </p:nvPr>
        </p:nvSpPr>
        <p:spPr>
          <a:xfrm>
            <a:off x="609441" y="1477963"/>
            <a:ext cx="3362484" cy="4821237"/>
          </a:xfrm>
        </p:spPr>
        <p:txBody>
          <a:bodyPr/>
          <a:lstStyle/>
          <a:p>
            <a:r>
              <a:rPr lang="en-GB" dirty="0"/>
              <a:t>Try:</a:t>
            </a:r>
          </a:p>
          <a:p>
            <a:r>
              <a:rPr lang="en-GB" dirty="0"/>
              <a:t>PESTLE analysis</a:t>
            </a:r>
          </a:p>
          <a:p>
            <a:r>
              <a:rPr lang="en-GB" dirty="0"/>
              <a:t>SWOT analysis</a:t>
            </a:r>
          </a:p>
          <a:p>
            <a:r>
              <a:rPr lang="en-GB" dirty="0"/>
              <a:t>FT articles</a:t>
            </a:r>
          </a:p>
          <a:p>
            <a:r>
              <a:rPr lang="en-GB" dirty="0"/>
              <a:t>Economist articles</a:t>
            </a:r>
          </a:p>
          <a:p>
            <a:r>
              <a:rPr lang="en-GB" dirty="0"/>
              <a:t>Business case studies:</a:t>
            </a:r>
          </a:p>
          <a:p>
            <a:r>
              <a:rPr lang="en-GB" dirty="0"/>
              <a:t>See </a:t>
            </a:r>
            <a:r>
              <a:rPr lang="en-GB" dirty="0" err="1"/>
              <a:t>eCareers</a:t>
            </a:r>
            <a:r>
              <a:rPr lang="en-GB" dirty="0"/>
              <a:t> Grad (Apply section on Moodle)</a:t>
            </a:r>
          </a:p>
          <a:p>
            <a:endParaRPr lang="en-GB" dirty="0"/>
          </a:p>
          <a:p>
            <a:endParaRPr lang="en-GB" dirty="0"/>
          </a:p>
        </p:txBody>
      </p:sp>
    </p:spTree>
    <p:extLst>
      <p:ext uri="{BB962C8B-B14F-4D97-AF65-F5344CB8AC3E}">
        <p14:creationId xmlns:p14="http://schemas.microsoft.com/office/powerpoint/2010/main" val="4034990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latin typeface="Merriweather" panose="00000500000000000000" pitchFamily="2" charset="0"/>
              </a:rPr>
              <a:t>How: Case Interviews</a:t>
            </a:r>
          </a:p>
        </p:txBody>
      </p:sp>
      <p:sp>
        <p:nvSpPr>
          <p:cNvPr id="3" name="Content Placeholder 2"/>
          <p:cNvSpPr>
            <a:spLocks noGrp="1"/>
          </p:cNvSpPr>
          <p:nvPr>
            <p:ph idx="10"/>
          </p:nvPr>
        </p:nvSpPr>
        <p:spPr/>
        <p:txBody>
          <a:bodyPr/>
          <a:lstStyle/>
          <a:p>
            <a:pPr>
              <a:lnSpc>
                <a:spcPct val="150000"/>
              </a:lnSpc>
            </a:pPr>
            <a:r>
              <a:rPr lang="en-GB" sz="2800">
                <a:latin typeface="Open Sans" panose="020B0606030504020204" pitchFamily="34" charset="0"/>
                <a:ea typeface="Open Sans" panose="020B0606030504020204" pitchFamily="34" charset="0"/>
                <a:cs typeface="Open Sans" panose="020B0606030504020204" pitchFamily="34" charset="0"/>
              </a:rPr>
              <a:t>“The case study will feature a business problem that you will seek to solve during the interview. It will not require extensive knowledge of specific industries or processes and some cases have no right or wrong answers. Your questions and thought processes are more important than coming up with an actual solution.” (BCG) </a:t>
            </a:r>
          </a:p>
        </p:txBody>
      </p:sp>
    </p:spTree>
    <p:extLst>
      <p:ext uri="{BB962C8B-B14F-4D97-AF65-F5344CB8AC3E}">
        <p14:creationId xmlns:p14="http://schemas.microsoft.com/office/powerpoint/2010/main" val="18885422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p>
            <a:r>
              <a:rPr lang="en-GB" altLang="en-US" dirty="0">
                <a:latin typeface="Merriweather" panose="00000500000000000000" pitchFamily="2" charset="0"/>
              </a:rPr>
              <a:t>How: Case Study Advice</a:t>
            </a:r>
          </a:p>
        </p:txBody>
      </p:sp>
      <p:sp>
        <p:nvSpPr>
          <p:cNvPr id="3" name="Content Placeholder 2"/>
          <p:cNvSpPr>
            <a:spLocks noGrp="1"/>
          </p:cNvSpPr>
          <p:nvPr>
            <p:ph idx="10"/>
          </p:nvPr>
        </p:nvSpPr>
        <p:spPr/>
        <p:txBody>
          <a:bodyPr vert="horz" lIns="91440" tIns="45720" rIns="91440" bIns="45720" rtlCol="0" anchor="t">
            <a:normAutofit fontScale="92500" lnSpcReduction="20000"/>
          </a:bodyPr>
          <a:lstStyle/>
          <a:p>
            <a:pPr>
              <a:defRPr/>
            </a:pPr>
            <a:r>
              <a:rPr lang="en-GB">
                <a:latin typeface="Open Sans"/>
                <a:ea typeface="Open Sans"/>
                <a:cs typeface="Open Sans"/>
              </a:rPr>
              <a:t>‘When answering case study style questions, make sure you communicate your thought process clearly so your interviewer can understand how you got to your answer.’  - </a:t>
            </a:r>
            <a:r>
              <a:rPr lang="en-GB" b="1">
                <a:latin typeface="Open Sans"/>
                <a:ea typeface="Open Sans"/>
                <a:cs typeface="Open Sans"/>
              </a:rPr>
              <a:t>L.E.K. Associate, Durham Alumni.</a:t>
            </a:r>
          </a:p>
          <a:p>
            <a:pPr>
              <a:defRPr/>
            </a:pPr>
            <a:endParaRPr lang="en-GB">
              <a:latin typeface="Open Sans" panose="020B0606030504020204" pitchFamily="34" charset="0"/>
              <a:ea typeface="Open Sans" panose="020B0606030504020204" pitchFamily="34" charset="0"/>
              <a:cs typeface="Open Sans" panose="020B0606030504020204" pitchFamily="34" charset="0"/>
            </a:endParaRPr>
          </a:p>
          <a:p>
            <a:pPr>
              <a:defRPr/>
            </a:pPr>
            <a:r>
              <a:rPr lang="en-GB">
                <a:latin typeface="Open Sans"/>
                <a:ea typeface="Open Sans"/>
                <a:cs typeface="Open Sans"/>
              </a:rPr>
              <a:t>‘Find a case study partner to practise with. Real-life interviews are a rather different experience to what you read in interview guides!’ – </a:t>
            </a:r>
            <a:r>
              <a:rPr lang="en-GB" b="1">
                <a:latin typeface="Open Sans"/>
                <a:ea typeface="Open Sans"/>
                <a:cs typeface="Open Sans"/>
              </a:rPr>
              <a:t>L.E.K. Associate, LSE Alumni.</a:t>
            </a:r>
          </a:p>
          <a:p>
            <a:pPr>
              <a:defRPr/>
            </a:pPr>
            <a:endParaRPr lang="en-GB">
              <a:latin typeface="Open Sans" panose="020B0606030504020204" pitchFamily="34" charset="0"/>
              <a:ea typeface="Open Sans" panose="020B0606030504020204" pitchFamily="34" charset="0"/>
              <a:cs typeface="Open Sans" panose="020B0606030504020204" pitchFamily="34" charset="0"/>
            </a:endParaRPr>
          </a:p>
          <a:p>
            <a:pPr>
              <a:defRPr/>
            </a:pPr>
            <a:r>
              <a:rPr lang="en-GB">
                <a:latin typeface="Open Sans"/>
                <a:ea typeface="Open Sans"/>
                <a:cs typeface="Open Sans"/>
              </a:rPr>
              <a:t>‘Practice, practice, practice. Get comfortable doing cases and with multiplying and dividing.’ – </a:t>
            </a:r>
            <a:r>
              <a:rPr lang="en-GB" b="1">
                <a:latin typeface="Open Sans"/>
                <a:ea typeface="Open Sans"/>
                <a:cs typeface="Open Sans"/>
              </a:rPr>
              <a:t>L.E.K. Associate, Imperial Alumni.</a:t>
            </a:r>
          </a:p>
          <a:p>
            <a:pPr>
              <a:defRPr/>
            </a:pPr>
            <a:endParaRPr lang="en-GB">
              <a:latin typeface="Open Sans" panose="020B0606030504020204" pitchFamily="34" charset="0"/>
              <a:ea typeface="Open Sans" panose="020B0606030504020204" pitchFamily="34" charset="0"/>
              <a:cs typeface="Open Sans" panose="020B0606030504020204" pitchFamily="34" charset="0"/>
            </a:endParaRPr>
          </a:p>
          <a:p>
            <a:pPr>
              <a:defRPr/>
            </a:pPr>
            <a:r>
              <a:rPr lang="en-GB">
                <a:latin typeface="Open Sans"/>
                <a:ea typeface="Open Sans"/>
                <a:cs typeface="Open Sans"/>
              </a:rPr>
              <a:t>‘Be ready to be confronted with questions about industries you have probably never heard about. It is all about asking relevant questions, showing good reasoning and being confident.’ -</a:t>
            </a:r>
            <a:r>
              <a:rPr lang="en-GB" b="1">
                <a:latin typeface="Open Sans"/>
                <a:ea typeface="Open Sans"/>
                <a:cs typeface="Open Sans"/>
              </a:rPr>
              <a:t> L.E.K. Associate, Stockholm School of Economics Alumni.</a:t>
            </a:r>
          </a:p>
        </p:txBody>
      </p:sp>
    </p:spTree>
    <p:extLst>
      <p:ext uri="{BB962C8B-B14F-4D97-AF65-F5344CB8AC3E}">
        <p14:creationId xmlns:p14="http://schemas.microsoft.com/office/powerpoint/2010/main" val="1016021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EA12F-DDF9-4ACE-ABF5-889D7A393C0A}"/>
              </a:ext>
            </a:extLst>
          </p:cNvPr>
          <p:cNvSpPr>
            <a:spLocks noGrp="1"/>
          </p:cNvSpPr>
          <p:nvPr>
            <p:ph type="title"/>
          </p:nvPr>
        </p:nvSpPr>
        <p:spPr/>
        <p:txBody>
          <a:bodyPr/>
          <a:lstStyle/>
          <a:p>
            <a:r>
              <a:rPr lang="en-US">
                <a:latin typeface="Merriweather" panose="00000500000000000000" pitchFamily="2" charset="0"/>
              </a:rPr>
              <a:t>Have we covered?</a:t>
            </a:r>
            <a:endParaRPr lang="en-GB">
              <a:latin typeface="Merriweather" panose="00000500000000000000" pitchFamily="2" charset="0"/>
            </a:endParaRPr>
          </a:p>
        </p:txBody>
      </p:sp>
      <p:sp>
        <p:nvSpPr>
          <p:cNvPr id="3" name="Content Placeholder 2">
            <a:extLst>
              <a:ext uri="{FF2B5EF4-FFF2-40B4-BE49-F238E27FC236}">
                <a16:creationId xmlns:a16="http://schemas.microsoft.com/office/drawing/2014/main" id="{9E8DFFC7-30BE-45EE-BBD2-CB8537E2BD33}"/>
              </a:ext>
            </a:extLst>
          </p:cNvPr>
          <p:cNvSpPr>
            <a:spLocks noGrp="1"/>
          </p:cNvSpPr>
          <p:nvPr>
            <p:ph idx="10"/>
          </p:nvPr>
        </p:nvSpPr>
        <p:spPr/>
        <p:txBody>
          <a:bodyPr vert="horz" lIns="91440" tIns="45720" rIns="91440" bIns="45720" rtlCol="0" anchor="t">
            <a:noAutofit/>
          </a:bodyPr>
          <a:lstStyle/>
          <a:p>
            <a:pPr marL="342900" indent="-342900">
              <a:lnSpc>
                <a:spcPct val="150000"/>
              </a:lnSpc>
              <a:buFont typeface="Arial" panose="020B0604020202020204" pitchFamily="34" charset="0"/>
              <a:buChar char="•"/>
            </a:pPr>
            <a:r>
              <a:rPr lang="en-US" sz="2400" b="1" dirty="0">
                <a:latin typeface="Open Sans"/>
                <a:ea typeface="Open Sans"/>
                <a:cs typeface="Open Sans"/>
              </a:rPr>
              <a:t>What?</a:t>
            </a:r>
            <a:r>
              <a:rPr lang="en-US" sz="2400" dirty="0">
                <a:latin typeface="Open Sans"/>
                <a:ea typeface="Open Sans"/>
                <a:cs typeface="Open Sans"/>
              </a:rPr>
              <a:t> (is Management Consultancy)</a:t>
            </a:r>
          </a:p>
          <a:p>
            <a:pPr marL="342900" indent="-342900">
              <a:lnSpc>
                <a:spcPct val="150000"/>
              </a:lnSpc>
              <a:buFont typeface="Arial" panose="020B0604020202020204" pitchFamily="34" charset="0"/>
              <a:buChar char="•"/>
            </a:pPr>
            <a:r>
              <a:rPr lang="en-US" sz="2400" b="1" dirty="0">
                <a:latin typeface="Open Sans"/>
                <a:ea typeface="Open Sans"/>
                <a:cs typeface="Open Sans"/>
              </a:rPr>
              <a:t>Who? </a:t>
            </a:r>
            <a:r>
              <a:rPr lang="en-US" sz="2400" dirty="0">
                <a:latin typeface="Open Sans"/>
                <a:ea typeface="Open Sans"/>
                <a:cs typeface="Open Sans"/>
              </a:rPr>
              <a:t>(are the Management Consultants)</a:t>
            </a:r>
            <a:endParaRPr lang="en-US" dirty="0">
              <a:latin typeface="Open Sans"/>
              <a:ea typeface="Open Sans"/>
              <a:cs typeface="Open Sans"/>
            </a:endParaRPr>
          </a:p>
          <a:p>
            <a:pPr marL="342900" indent="-342900">
              <a:lnSpc>
                <a:spcPct val="150000"/>
              </a:lnSpc>
              <a:buFont typeface="Arial" panose="020B0604020202020204" pitchFamily="34" charset="0"/>
              <a:buChar char="•"/>
            </a:pPr>
            <a:r>
              <a:rPr lang="en-US" sz="2400" b="1" dirty="0">
                <a:latin typeface="Open Sans"/>
                <a:ea typeface="Open Sans"/>
                <a:cs typeface="Open Sans"/>
              </a:rPr>
              <a:t>Why? </a:t>
            </a:r>
            <a:r>
              <a:rPr lang="en-US" sz="2400" dirty="0">
                <a:latin typeface="Open Sans"/>
                <a:ea typeface="Open Sans"/>
                <a:cs typeface="Open Sans"/>
              </a:rPr>
              <a:t>(might you consider Management Consultancy)</a:t>
            </a:r>
            <a:endParaRPr lang="en-US" dirty="0">
              <a:latin typeface="Open Sans"/>
              <a:ea typeface="Open Sans"/>
              <a:cs typeface="Open Sans"/>
            </a:endParaRPr>
          </a:p>
          <a:p>
            <a:pPr marL="342900" indent="-342900">
              <a:lnSpc>
                <a:spcPct val="150000"/>
              </a:lnSpc>
              <a:buFont typeface="Arial" panose="020B0604020202020204" pitchFamily="34" charset="0"/>
              <a:buChar char="•"/>
            </a:pPr>
            <a:r>
              <a:rPr lang="en-US" sz="2400" b="1" dirty="0">
                <a:latin typeface="Open Sans"/>
                <a:ea typeface="Open Sans"/>
                <a:cs typeface="Open Sans"/>
              </a:rPr>
              <a:t>How? </a:t>
            </a:r>
            <a:r>
              <a:rPr lang="en-US" sz="2400" dirty="0">
                <a:latin typeface="Open Sans"/>
                <a:ea typeface="Open Sans"/>
                <a:cs typeface="Open Sans"/>
              </a:rPr>
              <a:t>(do you get in)</a:t>
            </a:r>
            <a:endParaRPr lang="en-US" dirty="0">
              <a:latin typeface="Open Sans"/>
              <a:ea typeface="Open Sans"/>
              <a:cs typeface="Open Sans"/>
            </a:endParaRPr>
          </a:p>
        </p:txBody>
      </p:sp>
      <p:pic>
        <p:nvPicPr>
          <p:cNvPr id="4" name="Picture 4" descr="A person standing on a court&#10;&#10;Description automatically generated">
            <a:extLst>
              <a:ext uri="{FF2B5EF4-FFF2-40B4-BE49-F238E27FC236}">
                <a16:creationId xmlns:a16="http://schemas.microsoft.com/office/drawing/2014/main" id="{F6B9B185-0886-4725-96B8-2703EEF3FDD6}"/>
              </a:ext>
            </a:extLst>
          </p:cNvPr>
          <p:cNvPicPr>
            <a:picLocks noChangeAspect="1"/>
          </p:cNvPicPr>
          <p:nvPr/>
        </p:nvPicPr>
        <p:blipFill>
          <a:blip r:embed="rId2"/>
          <a:stretch>
            <a:fillRect/>
          </a:stretch>
        </p:blipFill>
        <p:spPr>
          <a:xfrm>
            <a:off x="6761070" y="3898893"/>
            <a:ext cx="3903091" cy="2956550"/>
          </a:xfrm>
          <a:prstGeom prst="rect">
            <a:avLst/>
          </a:prstGeom>
        </p:spPr>
      </p:pic>
    </p:spTree>
    <p:extLst>
      <p:ext uri="{BB962C8B-B14F-4D97-AF65-F5344CB8AC3E}">
        <p14:creationId xmlns:p14="http://schemas.microsoft.com/office/powerpoint/2010/main" val="2706228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4E7E4-110E-7B19-170E-4E66AF346E8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6B658B-3867-80AB-6A2B-324886DC23B1}"/>
              </a:ext>
            </a:extLst>
          </p:cNvPr>
          <p:cNvSpPr>
            <a:spLocks noGrp="1"/>
          </p:cNvSpPr>
          <p:nvPr>
            <p:ph type="title"/>
          </p:nvPr>
        </p:nvSpPr>
        <p:spPr>
          <a:xfrm>
            <a:off x="338132" y="168520"/>
            <a:ext cx="10466888" cy="733848"/>
          </a:xfrm>
        </p:spPr>
        <p:txBody>
          <a:bodyPr/>
          <a:lstStyle/>
          <a:p>
            <a:r>
              <a:rPr lang="en-GB">
                <a:solidFill>
                  <a:schemeClr val="bg1"/>
                </a:solidFill>
                <a:latin typeface="Calibri"/>
                <a:ea typeface="Calibri"/>
                <a:cs typeface="Calibri"/>
              </a:rPr>
              <a:t>Thank you</a:t>
            </a:r>
          </a:p>
        </p:txBody>
      </p:sp>
      <p:sp>
        <p:nvSpPr>
          <p:cNvPr id="4" name="Content Placeholder 3">
            <a:extLst>
              <a:ext uri="{FF2B5EF4-FFF2-40B4-BE49-F238E27FC236}">
                <a16:creationId xmlns:a16="http://schemas.microsoft.com/office/drawing/2014/main" id="{6C4C09CC-361A-4FA1-D012-C70E0FD4B7DC}"/>
              </a:ext>
            </a:extLst>
          </p:cNvPr>
          <p:cNvSpPr>
            <a:spLocks noGrp="1"/>
          </p:cNvSpPr>
          <p:nvPr>
            <p:ph idx="4294967295"/>
          </p:nvPr>
        </p:nvSpPr>
        <p:spPr>
          <a:xfrm>
            <a:off x="525276" y="1376901"/>
            <a:ext cx="11054108" cy="4922299"/>
          </a:xfrm>
        </p:spPr>
        <p:txBody>
          <a:bodyPr vert="horz" lIns="0" tIns="0" rIns="0" bIns="0" rtlCol="0" anchor="t">
            <a:noAutofit/>
          </a:bodyPr>
          <a:lstStyle/>
          <a:p>
            <a:pPr>
              <a:spcBef>
                <a:spcPts val="0"/>
              </a:spcBef>
            </a:pPr>
            <a:r>
              <a:rPr lang="en-US" sz="4400" dirty="0">
                <a:latin typeface="Calibri"/>
                <a:ea typeface="Calibri"/>
                <a:cs typeface="Calibri"/>
              </a:rPr>
              <a:t>                        Questions &amp; feedback?</a:t>
            </a:r>
          </a:p>
          <a:p>
            <a:pPr>
              <a:spcBef>
                <a:spcPts val="0"/>
              </a:spcBef>
            </a:pPr>
            <a:endParaRPr lang="en-US" sz="4400" dirty="0">
              <a:latin typeface="Calibri"/>
              <a:ea typeface="Calibri"/>
              <a:cs typeface="Calibri"/>
            </a:endParaRPr>
          </a:p>
          <a:p>
            <a:pPr>
              <a:spcBef>
                <a:spcPts val="0"/>
              </a:spcBef>
            </a:pPr>
            <a:endParaRPr lang="en-US" sz="4400" dirty="0">
              <a:latin typeface="Calibri"/>
              <a:ea typeface="Calibri"/>
              <a:cs typeface="Calibri"/>
            </a:endParaRPr>
          </a:p>
          <a:p>
            <a:pPr>
              <a:spcBef>
                <a:spcPts val="0"/>
              </a:spcBef>
            </a:pPr>
            <a:endParaRPr lang="en-US" sz="4400" dirty="0">
              <a:latin typeface="Calibri"/>
              <a:ea typeface="Calibri"/>
              <a:cs typeface="Calibri"/>
            </a:endParaRPr>
          </a:p>
          <a:p>
            <a:pPr algn="ctr">
              <a:spcBef>
                <a:spcPts val="0"/>
              </a:spcBef>
            </a:pPr>
            <a:endParaRPr lang="en-GB" sz="1800" dirty="0">
              <a:latin typeface="Corbel"/>
              <a:ea typeface="Calibri"/>
              <a:cs typeface="Calibri"/>
            </a:endParaRPr>
          </a:p>
          <a:p>
            <a:endParaRPr lang="en-US" sz="3200" dirty="0">
              <a:latin typeface="Calibri"/>
              <a:ea typeface="Calibri"/>
              <a:cs typeface="Calibri"/>
            </a:endParaRPr>
          </a:p>
        </p:txBody>
      </p:sp>
      <p:pic>
        <p:nvPicPr>
          <p:cNvPr id="2" name="Picture 1">
            <a:extLst>
              <a:ext uri="{FF2B5EF4-FFF2-40B4-BE49-F238E27FC236}">
                <a16:creationId xmlns:a16="http://schemas.microsoft.com/office/drawing/2014/main" id="{9A5833E1-540E-A94E-7CE0-508EC02DA9AF}"/>
              </a:ext>
            </a:extLst>
          </p:cNvPr>
          <p:cNvPicPr>
            <a:picLocks noChangeAspect="1"/>
          </p:cNvPicPr>
          <p:nvPr/>
        </p:nvPicPr>
        <p:blipFill>
          <a:blip r:embed="rId2"/>
          <a:stretch>
            <a:fillRect/>
          </a:stretch>
        </p:blipFill>
        <p:spPr>
          <a:xfrm>
            <a:off x="4195246" y="2434415"/>
            <a:ext cx="3740537" cy="3859440"/>
          </a:xfrm>
          <a:prstGeom prst="rect">
            <a:avLst/>
          </a:prstGeom>
        </p:spPr>
      </p:pic>
    </p:spTree>
    <p:extLst>
      <p:ext uri="{BB962C8B-B14F-4D97-AF65-F5344CB8AC3E}">
        <p14:creationId xmlns:p14="http://schemas.microsoft.com/office/powerpoint/2010/main" val="3596745424"/>
      </p:ext>
    </p:extLst>
  </p:cSld>
  <p:clrMapOvr>
    <a:masterClrMapping/>
  </p:clrMapOvr>
</p:sld>
</file>

<file path=ppt/theme/theme1.xml><?xml version="1.0" encoding="utf-8"?>
<a:theme xmlns:a="http://schemas.openxmlformats.org/drawingml/2006/main" name="Main_Presentation_Title_Page">
  <a:themeElements>
    <a:clrScheme name="Custom 1">
      <a:dk1>
        <a:srgbClr val="000000"/>
      </a:dk1>
      <a:lt1>
        <a:srgbClr val="FFFFFF"/>
      </a:lt1>
      <a:dk2>
        <a:srgbClr val="004550"/>
      </a:dk2>
      <a:lt2>
        <a:srgbClr val="2BAC6D"/>
      </a:lt2>
      <a:accent1>
        <a:srgbClr val="2BAC6D"/>
      </a:accent1>
      <a:accent2>
        <a:srgbClr val="004550"/>
      </a:accent2>
      <a:accent3>
        <a:srgbClr val="00ABCE"/>
      </a:accent3>
      <a:accent4>
        <a:srgbClr val="FBB800"/>
      </a:accent4>
      <a:accent5>
        <a:srgbClr val="E95B0C"/>
      </a:accent5>
      <a:accent6>
        <a:srgbClr val="B1B2B3"/>
      </a:accent6>
      <a:hlink>
        <a:srgbClr val="00ABCE"/>
      </a:hlink>
      <a:folHlink>
        <a:srgbClr val="B1B2B3"/>
      </a:folHlink>
    </a:clrScheme>
    <a:fontScheme name="LSHTM">
      <a:majorFont>
        <a:latin typeface="Merriweather"/>
        <a:ea typeface=""/>
        <a:cs typeface=""/>
      </a:majorFont>
      <a:minorFont>
        <a:latin typeface="Ope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8207403b-203c-4ed3-95cd-88a852189123" ContentTypeId="0x01" PreviousValue="false"/>
</file>

<file path=customXml/item2.xml><?xml version="1.0" encoding="utf-8"?>
<p:properties xmlns:p="http://schemas.microsoft.com/office/2006/metadata/properties" xmlns:xsi="http://www.w3.org/2001/XMLSchema-instance" xmlns:pc="http://schemas.microsoft.com/office/infopath/2007/PartnerControls">
  <documentManagement>
    <Visibility xmlns="6a164dda-3779-4169-b957-e287451f6523">Internal</Visibility>
    <TaxCatchAll xmlns="6a164dda-3779-4169-b957-e287451f6523" xsi:nil="true"/>
    <lcf76f155ced4ddcb4097134ff3c332f xmlns="3cda90d7-6aa6-4f9a-9ce9-0b73723b7e8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CDB068948899343BF891C8DA5845D43" ma:contentTypeVersion="17" ma:contentTypeDescription="Create a new document." ma:contentTypeScope="" ma:versionID="3345bb22f665701945dc4ab321e9bb1d">
  <xsd:schema xmlns:xsd="http://www.w3.org/2001/XMLSchema" xmlns:xs="http://www.w3.org/2001/XMLSchema" xmlns:p="http://schemas.microsoft.com/office/2006/metadata/properties" xmlns:ns2="6a164dda-3779-4169-b957-e287451f6523" xmlns:ns3="3cda90d7-6aa6-4f9a-9ce9-0b73723b7e80" xmlns:ns4="9a31bc9a-f7a3-4a89-89b5-266ffbaeb7ca" targetNamespace="http://schemas.microsoft.com/office/2006/metadata/properties" ma:root="true" ma:fieldsID="fd6aa5f7abe14a89d284e2bab318e6f4" ns2:_="" ns3:_="" ns4:_="">
    <xsd:import namespace="6a164dda-3779-4169-b957-e287451f6523"/>
    <xsd:import namespace="3cda90d7-6aa6-4f9a-9ce9-0b73723b7e80"/>
    <xsd:import namespace="9a31bc9a-f7a3-4a89-89b5-266ffbaeb7ca"/>
    <xsd:element name="properties">
      <xsd:complexType>
        <xsd:sequence>
          <xsd:element name="documentManagement">
            <xsd:complexType>
              <xsd:all>
                <xsd:element ref="ns2:Visibility" minOccurs="0"/>
                <xsd:element ref="ns3:MediaServiceMetadata" minOccurs="0"/>
                <xsd:element ref="ns3:MediaServiceFastMetadata" minOccurs="0"/>
                <xsd:element ref="ns3:MediaServiceDateTaken" minOccurs="0"/>
                <xsd:element ref="ns3:MediaLengthInSeconds" minOccurs="0"/>
                <xsd:element ref="ns3:lcf76f155ced4ddcb4097134ff3c332f" minOccurs="0"/>
                <xsd:element ref="ns2:TaxCatchAll" minOccurs="0"/>
                <xsd:element ref="ns3:MediaServiceGenerationTime" minOccurs="0"/>
                <xsd:element ref="ns3:MediaServiceEventHashCode" minOccurs="0"/>
                <xsd:element ref="ns4:SharedWithUsers" minOccurs="0"/>
                <xsd:element ref="ns4:SharedWithDetails" minOccurs="0"/>
                <xsd:element ref="ns3:MediaServiceOCR"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164dda-3779-4169-b957-e287451f6523" elementFormDefault="qualified">
    <xsd:import namespace="http://schemas.microsoft.com/office/2006/documentManagement/types"/>
    <xsd:import namespace="http://schemas.microsoft.com/office/infopath/2007/PartnerControls"/>
    <xsd:element name="Visibility" ma:index="2" nillable="true" ma:displayName="Visibility" ma:default="Internal" ma:description="Items that should be available externally should be marked &lt;strong&gt;External&lt;/strong&gt;" ma:format="RadioButtons" ma:internalName="Visibility">
      <xsd:simpleType>
        <xsd:restriction base="dms:Choice">
          <xsd:enumeration value="Internal"/>
          <xsd:enumeration value="External"/>
        </xsd:restriction>
      </xsd:simpleType>
    </xsd:element>
    <xsd:element name="TaxCatchAll" ma:index="15" nillable="true" ma:displayName="Taxonomy Catch All Column" ma:hidden="true" ma:list="{3bedf8f4-3e04-43c4-b94d-afeb483f8580}" ma:internalName="TaxCatchAll" ma:showField="CatchAllData" ma:web="9a31bc9a-f7a3-4a89-89b5-266ffbaeb7c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cda90d7-6aa6-4f9a-9ce9-0b73723b7e80" elementFormDefault="qualified">
    <xsd:import namespace="http://schemas.microsoft.com/office/2006/documentManagement/types"/>
    <xsd:import namespace="http://schemas.microsoft.com/office/infopath/2007/PartnerControls"/>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DateTaken" ma:index="11" nillable="true" ma:displayName="MediaServiceDateTaken" ma:hidden="true" ma:internalName="MediaServiceDateTaken"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8207403b-203c-4ed3-95cd-88a852189123"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a31bc9a-f7a3-4a89-89b5-266ffbaeb7ca"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615056-637A-48E4-BE40-50EE0CD5CF70}">
  <ds:schemaRefs>
    <ds:schemaRef ds:uri="Microsoft.SharePoint.Taxonomy.ContentTypeSync"/>
  </ds:schemaRefs>
</ds:datastoreItem>
</file>

<file path=customXml/itemProps2.xml><?xml version="1.0" encoding="utf-8"?>
<ds:datastoreItem xmlns:ds="http://schemas.openxmlformats.org/officeDocument/2006/customXml" ds:itemID="{DD93847D-3A3D-4F89-A8EC-3134D9255CBD}">
  <ds:schemaRefs>
    <ds:schemaRef ds:uri="3cda90d7-6aa6-4f9a-9ce9-0b73723b7e80"/>
    <ds:schemaRef ds:uri="6a164dda-3779-4169-b957-e287451f6523"/>
    <ds:schemaRef ds:uri="bfdb6ce3-33e0-425e-a1cd-4739f5e3eee7"/>
    <ds:schemaRef ds:uri="ff756406-43c3-435f-9b98-c409eefb687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FBE8584-F9DE-4755-9AEF-B31590C190A1}">
  <ds:schemaRefs>
    <ds:schemaRef ds:uri="3cda90d7-6aa6-4f9a-9ce9-0b73723b7e80"/>
    <ds:schemaRef ds:uri="6a164dda-3779-4169-b957-e287451f6523"/>
    <ds:schemaRef ds:uri="9a31bc9a-f7a3-4a89-89b5-266ffbaeb7c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BE90E130-B358-43F3-A888-9B4AF4E403F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94</TotalTime>
  <Words>1997</Words>
  <Application>Microsoft Office PowerPoint</Application>
  <PresentationFormat>Custom</PresentationFormat>
  <Paragraphs>171</Paragraphs>
  <Slides>18</Slides>
  <Notes>13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18</vt:i4>
      </vt:variant>
    </vt:vector>
  </HeadingPairs>
  <TitlesOfParts>
    <vt:vector size="27" baseType="lpstr">
      <vt:lpstr>merriweather</vt:lpstr>
      <vt:lpstr>Calibri</vt:lpstr>
      <vt:lpstr>Corbel</vt:lpstr>
      <vt:lpstr>open sans</vt:lpstr>
      <vt:lpstr>Arial</vt:lpstr>
      <vt:lpstr>open sans</vt:lpstr>
      <vt:lpstr>merriweather</vt:lpstr>
      <vt:lpstr>Constantia</vt:lpstr>
      <vt:lpstr>Main_Presentation_Title_Page</vt:lpstr>
      <vt:lpstr>Practical points</vt:lpstr>
      <vt:lpstr>Getting into Management Consultancy</vt:lpstr>
      <vt:lpstr>Meet the Careers Team</vt:lpstr>
      <vt:lpstr>What we will cover</vt:lpstr>
      <vt:lpstr>What is Management Consultancy?</vt:lpstr>
      <vt:lpstr>What is Management Consultancy?</vt:lpstr>
      <vt:lpstr>Why consider management consultancy?</vt:lpstr>
      <vt:lpstr>Who?</vt:lpstr>
      <vt:lpstr>How: common recruitment pathways</vt:lpstr>
      <vt:lpstr>How: typical application process</vt:lpstr>
      <vt:lpstr>Support resources</vt:lpstr>
      <vt:lpstr>How to tailor applications: values</vt:lpstr>
      <vt:lpstr>How to tailor applications: selection criteria</vt:lpstr>
      <vt:lpstr>How to research for interview: commercial awareness</vt:lpstr>
      <vt:lpstr>How: Case Interviews</vt:lpstr>
      <vt:lpstr>How: Case Study Advice</vt:lpstr>
      <vt:lpstr>Have we covered?</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London School of Hygiene &amp; Tropical Medicine</dc:title>
  <dc:creator>Jake Battersby</dc:creator>
  <cp:lastModifiedBy>Lucy Hawkins</cp:lastModifiedBy>
  <cp:revision>1</cp:revision>
  <dcterms:created xsi:type="dcterms:W3CDTF">2017-08-07T14:02:54Z</dcterms:created>
  <dcterms:modified xsi:type="dcterms:W3CDTF">2026-10-06T11:59:20Z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0x0101005CDB068948899343BF891C8DA5845D43</vt:lpwstr>
  </property>
  <property fmtid="{D5CDD505-2E9C-101B-9397-08002B2CF9AE}" pid="3" name="MediaServiceImageTags">
    <vt:lpwstr/>
  </property>
</Properties>
</file>