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3.xml" ContentType="application/vnd.openxmlformats-officedocument.presentationml.tags+xml"/>
  <Override PartName="/ppt/notesSlides/notesSlide1.xml" ContentType="application/vnd.openxmlformats-officedocument.presentationml.notesSlide+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notesSlides/notesSlide3.xml" ContentType="application/vnd.openxmlformats-officedocument.presentationml.notesSlide+xml"/>
  <Override PartName="/ppt/tags/tag6.xml" ContentType="application/vnd.openxmlformats-officedocument.presentationml.tags+xml"/>
  <Override PartName="/ppt/notesSlides/notesSlide4.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notesSlides/notesSlide5.xml" ContentType="application/vnd.openxmlformats-officedocument.presentationml.notesSlide+xml"/>
  <Override PartName="/ppt/tags/tag10.xml" ContentType="application/vnd.openxmlformats-officedocument.presentationml.tags+xml"/>
  <Override PartName="/ppt/notesSlides/notesSlide6.xml" ContentType="application/vnd.openxmlformats-officedocument.presentationml.notesSlide+xml"/>
  <Override PartName="/ppt/tags/tag1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8" r:id="rId1"/>
  </p:sldMasterIdLst>
  <p:notesMasterIdLst>
    <p:notesMasterId r:id="rId9"/>
  </p:notesMasterIdLst>
  <p:handoutMasterIdLst>
    <p:handoutMasterId r:id="rId10"/>
  </p:handoutMasterIdLst>
  <p:sldIdLst>
    <p:sldId id="268" r:id="rId2"/>
    <p:sldId id="443" r:id="rId3"/>
    <p:sldId id="456" r:id="rId4"/>
    <p:sldId id="458" r:id="rId5"/>
    <p:sldId id="377" r:id="rId6"/>
    <p:sldId id="463" r:id="rId7"/>
    <p:sldId id="372" r:id="rId8"/>
  </p:sldIdLst>
  <p:sldSz cx="12192000" cy="6858000"/>
  <p:notesSz cx="6797675" cy="9928225"/>
  <p:custDataLst>
    <p:tags r:id="rId11"/>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809" autoAdjust="0"/>
    <p:restoredTop sz="93020" autoAdjust="0"/>
  </p:normalViewPr>
  <p:slideViewPr>
    <p:cSldViewPr snapToGrid="0" snapToObjects="1">
      <p:cViewPr varScale="1">
        <p:scale>
          <a:sx n="60" d="100"/>
          <a:sy n="60" d="100"/>
        </p:scale>
        <p:origin x="692" y="44"/>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5088"/>
    </p:cViewPr>
  </p:sorterViewPr>
  <p:notesViewPr>
    <p:cSldViewPr snapToGrid="0" snapToObjects="1">
      <p:cViewPr>
        <p:scale>
          <a:sx n="100" d="100"/>
          <a:sy n="100" d="100"/>
        </p:scale>
        <p:origin x="1890" y="-118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6411"/>
          </a:xfrm>
          <a:prstGeom prst="rect">
            <a:avLst/>
          </a:prstGeom>
        </p:spPr>
        <p:txBody>
          <a:bodyPr vert="horz" lIns="91440" tIns="45720" rIns="91440" bIns="45720" rtlCol="0"/>
          <a:lstStyle>
            <a:lvl1pPr algn="r">
              <a:defRPr sz="1200"/>
            </a:lvl1pPr>
          </a:lstStyle>
          <a:p>
            <a:fld id="{F66362E3-780A-514C-B6A6-AAB4196CCE4F}" type="datetimeFigureOut">
              <a:rPr lang="en-US" smtClean="0"/>
              <a:pPr/>
              <a:t>1/24/2023</a:t>
            </a:fld>
            <a:endParaRPr lang="en-US"/>
          </a:p>
        </p:txBody>
      </p:sp>
      <p:sp>
        <p:nvSpPr>
          <p:cNvPr id="4" name="Footer Placeholder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430091"/>
            <a:ext cx="2945659" cy="496411"/>
          </a:xfrm>
          <a:prstGeom prst="rect">
            <a:avLst/>
          </a:prstGeom>
        </p:spPr>
        <p:txBody>
          <a:bodyPr vert="horz" lIns="91440" tIns="45720" rIns="91440" bIns="45720" rtlCol="0" anchor="b"/>
          <a:lstStyle>
            <a:lvl1pPr algn="r">
              <a:defRPr sz="1200"/>
            </a:lvl1pPr>
          </a:lstStyle>
          <a:p>
            <a:fld id="{A64F5820-552F-894A-ABD3-AAB5E1E1C48F}" type="slidenum">
              <a:rPr lang="en-US" smtClean="0"/>
              <a:pPr/>
              <a:t>‹#›</a:t>
            </a:fld>
            <a:endParaRPr lang="en-US"/>
          </a:p>
        </p:txBody>
      </p:sp>
    </p:spTree>
    <p:extLst>
      <p:ext uri="{BB962C8B-B14F-4D97-AF65-F5344CB8AC3E}">
        <p14:creationId xmlns:p14="http://schemas.microsoft.com/office/powerpoint/2010/main" val="42155276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D927EA3B-8AF1-4747-8E4B-82BBAC00ABC0}" type="datetimeFigureOut">
              <a:rPr lang="en-US" smtClean="0"/>
              <a:pPr/>
              <a:t>1/24/2023</a:t>
            </a:fld>
            <a:endParaRPr lang="en-GB"/>
          </a:p>
        </p:txBody>
      </p:sp>
      <p:sp>
        <p:nvSpPr>
          <p:cNvPr id="4" name="Slide Image Placeholder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41827549-816A-4569-B5D9-A3C5E86289C1}" type="slidenum">
              <a:rPr lang="en-GB" smtClean="0"/>
              <a:pPr/>
              <a:t>‹#›</a:t>
            </a:fld>
            <a:endParaRPr lang="en-GB"/>
          </a:p>
        </p:txBody>
      </p:sp>
    </p:spTree>
    <p:extLst>
      <p:ext uri="{BB962C8B-B14F-4D97-AF65-F5344CB8AC3E}">
        <p14:creationId xmlns:p14="http://schemas.microsoft.com/office/powerpoint/2010/main" val="18202744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Within the allotted time, I’ll try to share with you my experience working in dx control and prevention programs in </a:t>
            </a:r>
            <a:r>
              <a:rPr lang="en-US"/>
              <a:t>the context of LMICs</a:t>
            </a:r>
            <a:endParaRPr lang="en-US" dirty="0"/>
          </a:p>
        </p:txBody>
      </p:sp>
      <p:sp>
        <p:nvSpPr>
          <p:cNvPr id="4" name="Slide Number Placeholder 3"/>
          <p:cNvSpPr>
            <a:spLocks noGrp="1"/>
          </p:cNvSpPr>
          <p:nvPr>
            <p:ph type="sldNum" sz="quarter" idx="5"/>
          </p:nvPr>
        </p:nvSpPr>
        <p:spPr/>
        <p:txBody>
          <a:bodyPr/>
          <a:lstStyle/>
          <a:p>
            <a:fld id="{41827549-816A-4569-B5D9-A3C5E86289C1}" type="slidenum">
              <a:rPr lang="en-GB" smtClean="0"/>
              <a:pPr/>
              <a:t>1</a:t>
            </a:fld>
            <a:endParaRPr lang="en-GB"/>
          </a:p>
        </p:txBody>
      </p:sp>
    </p:spTree>
    <p:extLst>
      <p:ext uri="{BB962C8B-B14F-4D97-AF65-F5344CB8AC3E}">
        <p14:creationId xmlns:p14="http://schemas.microsoft.com/office/powerpoint/2010/main" val="35316589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I intend to do that following this outline</a:t>
            </a:r>
          </a:p>
        </p:txBody>
      </p:sp>
      <p:sp>
        <p:nvSpPr>
          <p:cNvPr id="4" name="Slide Number Placeholder 3"/>
          <p:cNvSpPr>
            <a:spLocks noGrp="1"/>
          </p:cNvSpPr>
          <p:nvPr>
            <p:ph type="sldNum" sz="quarter" idx="5"/>
          </p:nvPr>
        </p:nvSpPr>
        <p:spPr/>
        <p:txBody>
          <a:bodyPr/>
          <a:lstStyle/>
          <a:p>
            <a:fld id="{41827549-816A-4569-B5D9-A3C5E86289C1}" type="slidenum">
              <a:rPr lang="en-GB" smtClean="0"/>
              <a:pPr/>
              <a:t>2</a:t>
            </a:fld>
            <a:endParaRPr lang="en-GB"/>
          </a:p>
        </p:txBody>
      </p:sp>
    </p:spTree>
    <p:extLst>
      <p:ext uri="{BB962C8B-B14F-4D97-AF65-F5344CB8AC3E}">
        <p14:creationId xmlns:p14="http://schemas.microsoft.com/office/powerpoint/2010/main" val="32438906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First of all, I’m </a:t>
            </a:r>
            <a:r>
              <a:rPr lang="en-US" dirty="0" err="1"/>
              <a:t>ganna</a:t>
            </a:r>
            <a:r>
              <a:rPr lang="en-US" dirty="0"/>
              <a:t> give you a little of background about myself and the context of the country where I had most of my public health experience </a:t>
            </a:r>
          </a:p>
          <a:p>
            <a:pPr marL="171450" indent="-171450">
              <a:buFont typeface="Arial" panose="020B0604020202020204" pitchFamily="34" charset="0"/>
              <a:buChar char="•"/>
            </a:pPr>
            <a:r>
              <a:rPr lang="en-US" dirty="0"/>
              <a:t>I am from a country called Nigeria – which is characterized as lower middle-income country </a:t>
            </a:r>
          </a:p>
          <a:p>
            <a:pPr marL="628650" lvl="1" indent="-171450">
              <a:buFont typeface="Arial" panose="020B0604020202020204" pitchFamily="34" charset="0"/>
              <a:buChar char="•"/>
            </a:pPr>
            <a:r>
              <a:rPr lang="en-US" dirty="0"/>
              <a:t>It is the largest country in Africa in terms of population and the size of economy</a:t>
            </a:r>
          </a:p>
          <a:p>
            <a:pPr marL="628650" lvl="1" indent="-171450">
              <a:buFont typeface="Arial" panose="020B0604020202020204" pitchFamily="34" charset="0"/>
              <a:buChar char="•"/>
            </a:pPr>
            <a:r>
              <a:rPr lang="en-US" dirty="0"/>
              <a:t>But the country has one the worst financial investment in health </a:t>
            </a:r>
          </a:p>
          <a:p>
            <a:pPr marL="628650" lvl="1" indent="-171450">
              <a:buFont typeface="Arial" panose="020B0604020202020204" pitchFamily="34" charset="0"/>
              <a:buChar char="•"/>
            </a:pPr>
            <a:r>
              <a:rPr lang="en-US" dirty="0"/>
              <a:t>Not surprising, we also have one of the worse health outcomes – our life expectancy is at 55 </a:t>
            </a:r>
            <a:r>
              <a:rPr lang="en-US" dirty="0" err="1"/>
              <a:t>yrs</a:t>
            </a:r>
            <a:r>
              <a:rPr lang="en-US" dirty="0"/>
              <a:t> below the 61 </a:t>
            </a:r>
            <a:r>
              <a:rPr lang="en-US" dirty="0" err="1"/>
              <a:t>yrs</a:t>
            </a:r>
            <a:r>
              <a:rPr lang="en-US" dirty="0"/>
              <a:t> average for the Sub Saharan Africa</a:t>
            </a:r>
          </a:p>
          <a:p>
            <a:pPr marL="171450" lvl="1" indent="-171450" algn="l" defTabSz="914400" rtl="0" eaLnBrk="1" latinLnBrk="0" hangingPunct="1">
              <a:buFont typeface="Arial" panose="020B0604020202020204" pitchFamily="34" charset="0"/>
              <a:buChar char="•"/>
            </a:pPr>
            <a:r>
              <a:rPr lang="en-US" sz="1200" kern="1200" dirty="0">
                <a:solidFill>
                  <a:schemeClr val="tx1"/>
                </a:solidFill>
                <a:latin typeface="+mn-lt"/>
                <a:ea typeface="+mn-ea"/>
                <a:cs typeface="+mn-cs"/>
              </a:rPr>
              <a:t>A little bit about my educational background b4 I talked to you about my experience</a:t>
            </a:r>
          </a:p>
          <a:p>
            <a:pPr marL="628650" lvl="2" indent="-171450" algn="l" defTabSz="914400" rtl="0" eaLnBrk="1" latinLnBrk="0" hangingPunct="1">
              <a:buFont typeface="Arial" panose="020B0604020202020204" pitchFamily="34" charset="0"/>
              <a:buChar char="•"/>
            </a:pPr>
            <a:r>
              <a:rPr lang="en-US" sz="1200" kern="1200" dirty="0">
                <a:solidFill>
                  <a:schemeClr val="tx1"/>
                </a:solidFill>
                <a:latin typeface="+mn-lt"/>
                <a:ea typeface="+mn-ea"/>
                <a:cs typeface="+mn-cs"/>
              </a:rPr>
              <a:t>My background in in Biomedical science and I had an MPH before coming here </a:t>
            </a:r>
          </a:p>
        </p:txBody>
      </p:sp>
      <p:sp>
        <p:nvSpPr>
          <p:cNvPr id="4" name="Slide Number Placeholder 3"/>
          <p:cNvSpPr>
            <a:spLocks noGrp="1"/>
          </p:cNvSpPr>
          <p:nvPr>
            <p:ph type="sldNum" sz="quarter" idx="5"/>
          </p:nvPr>
        </p:nvSpPr>
        <p:spPr/>
        <p:txBody>
          <a:bodyPr/>
          <a:lstStyle/>
          <a:p>
            <a:fld id="{41827549-816A-4569-B5D9-A3C5E86289C1}" type="slidenum">
              <a:rPr lang="en-GB" smtClean="0"/>
              <a:pPr/>
              <a:t>3</a:t>
            </a:fld>
            <a:endParaRPr lang="en-GB"/>
          </a:p>
        </p:txBody>
      </p:sp>
    </p:spTree>
    <p:extLst>
      <p:ext uri="{BB962C8B-B14F-4D97-AF65-F5344CB8AC3E}">
        <p14:creationId xmlns:p14="http://schemas.microsoft.com/office/powerpoint/2010/main" val="1650000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pPr marL="171450" indent="-171450">
              <a:buFont typeface="Arial" panose="020B0604020202020204" pitchFamily="34" charset="0"/>
              <a:buChar char="•"/>
            </a:pPr>
            <a:r>
              <a:rPr lang="en-US" dirty="0"/>
              <a:t>First of all, my public health career spans 7 </a:t>
            </a:r>
            <a:r>
              <a:rPr lang="en-US" dirty="0" err="1"/>
              <a:t>yrs</a:t>
            </a:r>
            <a:r>
              <a:rPr lang="en-US" dirty="0"/>
              <a:t> now – from oct 2016 to </a:t>
            </a:r>
            <a:r>
              <a:rPr lang="en-US" dirty="0" err="1"/>
              <a:t>sep</a:t>
            </a:r>
            <a:r>
              <a:rPr lang="en-US" dirty="0"/>
              <a:t> 2022 b4 I came here</a:t>
            </a:r>
          </a:p>
          <a:p>
            <a:pPr marL="171450" indent="-171450">
              <a:buFont typeface="Arial" panose="020B0604020202020204" pitchFamily="34" charset="0"/>
              <a:buChar char="•"/>
            </a:pPr>
            <a:r>
              <a:rPr lang="en-US" dirty="0"/>
              <a:t>I have worked in two organizations thus far, I started at </a:t>
            </a:r>
            <a:r>
              <a:rPr lang="en-US" dirty="0" err="1"/>
              <a:t>SCiDaR</a:t>
            </a:r>
            <a:r>
              <a:rPr lang="en-US" dirty="0"/>
              <a:t> (an indigenous HSS consulting firm) and later transitioned to the CHAI (which is a GH organization) – I’m </a:t>
            </a:r>
            <a:r>
              <a:rPr lang="en-US" dirty="0" err="1"/>
              <a:t>ganna</a:t>
            </a:r>
            <a:r>
              <a:rPr lang="en-US" dirty="0"/>
              <a:t> tell u more about these organizations in a little while (</a:t>
            </a:r>
            <a:r>
              <a:rPr lang="en-US" dirty="0" err="1"/>
              <a:t>nxt</a:t>
            </a:r>
            <a:r>
              <a:rPr lang="en-US" dirty="0"/>
              <a:t> slide)</a:t>
            </a:r>
          </a:p>
          <a:p>
            <a:pPr marL="171450" indent="-171450">
              <a:buFont typeface="Arial" panose="020B0604020202020204" pitchFamily="34" charset="0"/>
              <a:buChar char="•"/>
            </a:pPr>
            <a:r>
              <a:rPr lang="en-US" dirty="0"/>
              <a:t>My first job was an analyst in a PEPFAR Funding HIV program at </a:t>
            </a:r>
            <a:r>
              <a:rPr lang="en-US" dirty="0" err="1"/>
              <a:t>SCIDaR</a:t>
            </a:r>
            <a:endParaRPr lang="en-US" dirty="0"/>
          </a:p>
          <a:p>
            <a:pPr marL="171450" indent="-171450">
              <a:buFont typeface="Arial" panose="020B0604020202020204" pitchFamily="34" charset="0"/>
              <a:buChar char="•"/>
            </a:pPr>
            <a:r>
              <a:rPr lang="en-US" dirty="0"/>
              <a:t>My role that time was providing TA to a number of Private HFs – </a:t>
            </a:r>
          </a:p>
          <a:p>
            <a:pPr marL="628650" lvl="1" indent="-171450">
              <a:buFont typeface="Arial" panose="020B0604020202020204" pitchFamily="34" charset="0"/>
              <a:buChar char="•"/>
            </a:pPr>
            <a:r>
              <a:rPr lang="en-US" dirty="0"/>
              <a:t> basically supporting them to make sure that 90% of PLHIV within there catchment areas know their HIV status,</a:t>
            </a:r>
          </a:p>
          <a:p>
            <a:pPr marL="628650" lvl="1" indent="-171450">
              <a:buFont typeface="Arial" panose="020B0604020202020204" pitchFamily="34" charset="0"/>
              <a:buChar char="•"/>
            </a:pPr>
            <a:r>
              <a:rPr lang="en-US" dirty="0"/>
              <a:t>90% of those who know their status commence treatment </a:t>
            </a:r>
          </a:p>
          <a:p>
            <a:pPr marL="628650" lvl="1" indent="-171450">
              <a:buFont typeface="Arial" panose="020B0604020202020204" pitchFamily="34" charset="0"/>
              <a:buChar char="•"/>
            </a:pPr>
            <a:r>
              <a:rPr lang="en-US" dirty="0"/>
              <a:t>90% of those on treatment achieve sustained viral suppression </a:t>
            </a:r>
          </a:p>
          <a:p>
            <a:pPr marL="171450" indent="-171450">
              <a:buFont typeface="Arial" panose="020B0604020202020204" pitchFamily="34" charset="0"/>
              <a:buChar char="•"/>
            </a:pPr>
            <a:r>
              <a:rPr lang="en-US" dirty="0"/>
              <a:t>Specific responsibilities: - on the ground – more of on the ground </a:t>
            </a:r>
          </a:p>
          <a:p>
            <a:pPr marL="628650" lvl="1" indent="-171450">
              <a:buFont typeface="Arial" panose="020B0604020202020204" pitchFamily="34" charset="0"/>
              <a:buChar char="•"/>
            </a:pPr>
            <a:r>
              <a:rPr lang="en-US" dirty="0"/>
              <a:t>Providing on the job training to HWs – Ensuring that they’re up to date with the country’s treatment guidelines – improving quality of care</a:t>
            </a:r>
          </a:p>
          <a:p>
            <a:pPr marL="628650" lvl="1" indent="-171450">
              <a:buFont typeface="Arial" panose="020B0604020202020204" pitchFamily="34" charset="0"/>
              <a:buChar char="•"/>
            </a:pPr>
            <a:r>
              <a:rPr lang="en-US" dirty="0"/>
              <a:t>Supporting to them in ensuring availability of essential commodities/ supplies per time</a:t>
            </a:r>
          </a:p>
          <a:p>
            <a:pPr marL="628650" lvl="1" indent="-171450">
              <a:buFont typeface="Arial" panose="020B0604020202020204" pitchFamily="34" charset="0"/>
              <a:buChar char="•"/>
            </a:pPr>
            <a:r>
              <a:rPr lang="en-US" dirty="0"/>
              <a:t>Performance monitoring and improvement </a:t>
            </a:r>
          </a:p>
          <a:p>
            <a:pPr marL="171450" lvl="1" indent="-171450" algn="l" defTabSz="914400" rtl="0" eaLnBrk="1" latinLnBrk="0" hangingPunct="1">
              <a:buFont typeface="Arial" panose="020B0604020202020204" pitchFamily="34" charset="0"/>
              <a:buChar char="•"/>
            </a:pPr>
            <a:r>
              <a:rPr lang="en-US" sz="1200" kern="1200" dirty="0">
                <a:solidFill>
                  <a:schemeClr val="tx1"/>
                </a:solidFill>
                <a:latin typeface="+mn-lt"/>
                <a:ea typeface="+mn-ea"/>
                <a:cs typeface="+mn-cs"/>
              </a:rPr>
              <a:t>The second area that I worked on was in the control and prevention of childhood </a:t>
            </a:r>
            <a:r>
              <a:rPr lang="en-US" sz="1200" kern="1200" dirty="0" err="1">
                <a:solidFill>
                  <a:schemeClr val="tx1"/>
                </a:solidFill>
                <a:latin typeface="+mn-lt"/>
                <a:ea typeface="+mn-ea"/>
                <a:cs typeface="+mn-cs"/>
              </a:rPr>
              <a:t>VPDx</a:t>
            </a:r>
            <a:r>
              <a:rPr lang="en-US" sz="1200" kern="1200" dirty="0">
                <a:solidFill>
                  <a:schemeClr val="tx1"/>
                </a:solidFill>
                <a:latin typeface="+mn-lt"/>
                <a:ea typeface="+mn-ea"/>
                <a:cs typeface="+mn-cs"/>
              </a:rPr>
              <a:t> – which I started at </a:t>
            </a:r>
            <a:r>
              <a:rPr lang="en-US" sz="1200" kern="1200" dirty="0" err="1">
                <a:solidFill>
                  <a:schemeClr val="tx1"/>
                </a:solidFill>
                <a:latin typeface="+mn-lt"/>
                <a:ea typeface="+mn-ea"/>
                <a:cs typeface="+mn-cs"/>
              </a:rPr>
              <a:t>SCiDar</a:t>
            </a:r>
            <a:r>
              <a:rPr lang="en-US" sz="1200" kern="1200" dirty="0">
                <a:solidFill>
                  <a:schemeClr val="tx1"/>
                </a:solidFill>
                <a:latin typeface="+mn-lt"/>
                <a:ea typeface="+mn-ea"/>
                <a:cs typeface="+mn-cs"/>
              </a:rPr>
              <a:t> and continued at CHAI</a:t>
            </a:r>
          </a:p>
          <a:p>
            <a:pPr marL="628650" lvl="2" indent="-171450" algn="l" defTabSz="914400" rtl="0" eaLnBrk="1" latinLnBrk="0" hangingPunct="1">
              <a:buFont typeface="Arial" panose="020B0604020202020204" pitchFamily="34" charset="0"/>
              <a:buChar char="•"/>
            </a:pPr>
            <a:r>
              <a:rPr lang="en-US" sz="1200" kern="1200" dirty="0">
                <a:solidFill>
                  <a:schemeClr val="tx1"/>
                </a:solidFill>
                <a:latin typeface="+mn-lt"/>
                <a:ea typeface="+mn-ea"/>
                <a:cs typeface="+mn-cs"/>
              </a:rPr>
              <a:t>Within the 3 </a:t>
            </a:r>
            <a:r>
              <a:rPr lang="en-US" sz="1200" kern="1200" dirty="0" err="1">
                <a:solidFill>
                  <a:schemeClr val="tx1"/>
                </a:solidFill>
                <a:latin typeface="+mn-lt"/>
                <a:ea typeface="+mn-ea"/>
                <a:cs typeface="+mn-cs"/>
              </a:rPr>
              <a:t>yrs</a:t>
            </a:r>
            <a:r>
              <a:rPr lang="en-US" sz="1200" kern="1200" dirty="0">
                <a:solidFill>
                  <a:schemeClr val="tx1"/>
                </a:solidFill>
                <a:latin typeface="+mn-lt"/>
                <a:ea typeface="+mn-ea"/>
                <a:cs typeface="+mn-cs"/>
              </a:rPr>
              <a:t> that I worked in this area, I worked in different capacities – more around policy and strategy </a:t>
            </a:r>
          </a:p>
          <a:p>
            <a:pPr marL="1085850" lvl="3" indent="-171450" algn="l" defTabSz="914400" rtl="0" eaLnBrk="1" latinLnBrk="0" hangingPunct="1">
              <a:buFont typeface="Arial" panose="020B0604020202020204" pitchFamily="34" charset="0"/>
              <a:buChar char="•"/>
            </a:pPr>
            <a:r>
              <a:rPr lang="en-US" sz="1200" kern="1200" dirty="0">
                <a:solidFill>
                  <a:schemeClr val="tx1"/>
                </a:solidFill>
                <a:latin typeface="+mn-lt"/>
                <a:ea typeface="+mn-ea"/>
                <a:cs typeface="+mn-cs"/>
              </a:rPr>
              <a:t>Cumulatively, I supported about 7 of the 19 states in northern Nigeria to expand RI coverage of childhood vaccines </a:t>
            </a:r>
          </a:p>
          <a:p>
            <a:pPr marL="1085850" lvl="3" indent="-171450" algn="l" defTabSz="914400" rtl="0" eaLnBrk="1" latinLnBrk="0" hangingPunct="1">
              <a:buFont typeface="Arial" panose="020B0604020202020204" pitchFamily="34" charset="0"/>
              <a:buChar char="•"/>
            </a:pPr>
            <a:r>
              <a:rPr lang="en-US" sz="1200" kern="1200" dirty="0">
                <a:solidFill>
                  <a:schemeClr val="tx1"/>
                </a:solidFill>
                <a:latin typeface="+mn-lt"/>
                <a:ea typeface="+mn-ea"/>
                <a:cs typeface="+mn-cs"/>
              </a:rPr>
              <a:t>I also provided national level support in two ways –</a:t>
            </a:r>
          </a:p>
          <a:p>
            <a:pPr marL="1543050" lvl="4" indent="-171450" algn="l" defTabSz="914400" rtl="0" eaLnBrk="1" latinLnBrk="0" hangingPunct="1">
              <a:buFont typeface="Arial" panose="020B0604020202020204" pitchFamily="34" charset="0"/>
              <a:buChar char="•"/>
            </a:pPr>
            <a:r>
              <a:rPr lang="en-US" sz="1200" kern="1200" dirty="0">
                <a:solidFill>
                  <a:schemeClr val="tx1"/>
                </a:solidFill>
                <a:latin typeface="+mn-lt"/>
                <a:ea typeface="+mn-ea"/>
                <a:cs typeface="+mn-cs"/>
              </a:rPr>
              <a:t>National RI TWGs to design and implement innovative strategies aimed at revamping RI coverage in 18 poor performing states</a:t>
            </a:r>
          </a:p>
          <a:p>
            <a:pPr marL="1543050" lvl="4" indent="-171450" algn="l" defTabSz="914400" rtl="0" eaLnBrk="1" latinLnBrk="0" hangingPunct="1">
              <a:buFont typeface="Arial" panose="020B0604020202020204" pitchFamily="34" charset="0"/>
              <a:buChar char="•"/>
            </a:pPr>
            <a:r>
              <a:rPr lang="en-US" sz="1200" kern="1200" dirty="0">
                <a:solidFill>
                  <a:schemeClr val="tx1"/>
                </a:solidFill>
                <a:latin typeface="+mn-lt"/>
                <a:ea typeface="+mn-ea"/>
                <a:cs typeface="+mn-cs"/>
              </a:rPr>
              <a:t>I have also supported the Nig Immunization Tech Advisory group to introduce new vaccines into the countries RI schedule</a:t>
            </a:r>
          </a:p>
          <a:p>
            <a:pPr marL="628650" lvl="2" indent="-171450" algn="l" defTabSz="914400" rtl="0" eaLnBrk="1" latinLnBrk="0" hangingPunct="1">
              <a:buFont typeface="Arial" panose="020B0604020202020204" pitchFamily="34" charset="0"/>
              <a:buChar char="•"/>
            </a:pPr>
            <a:r>
              <a:rPr lang="en-US" sz="1200" kern="1200" dirty="0">
                <a:solidFill>
                  <a:schemeClr val="tx1"/>
                </a:solidFill>
                <a:latin typeface="+mn-lt"/>
                <a:ea typeface="+mn-ea"/>
                <a:cs typeface="+mn-cs"/>
              </a:rPr>
              <a:t>Key responsibilities:</a:t>
            </a:r>
          </a:p>
          <a:p>
            <a:pPr marL="1543050" lvl="4" indent="-171450" algn="l" defTabSz="914400" rtl="0" eaLnBrk="1" latinLnBrk="0" hangingPunct="1">
              <a:buFont typeface="Arial" panose="020B0604020202020204" pitchFamily="34" charset="0"/>
              <a:buChar char="•"/>
            </a:pPr>
            <a:r>
              <a:rPr lang="en-US" dirty="0"/>
              <a:t>Ranges from strategy design, performance management and OTJ CB</a:t>
            </a:r>
          </a:p>
          <a:p>
            <a:pPr marL="1543050" lvl="4" indent="-171450" algn="l" defTabSz="914400" rtl="0" eaLnBrk="1" latinLnBrk="0" hangingPunct="1">
              <a:buFont typeface="Arial" panose="020B0604020202020204" pitchFamily="34" charset="0"/>
              <a:buChar char="•"/>
            </a:pPr>
            <a:r>
              <a:rPr lang="en-US" dirty="0"/>
              <a:t>I also had additional experience outside of dx control which I’ll tell u about shortly </a:t>
            </a:r>
          </a:p>
        </p:txBody>
      </p:sp>
      <p:sp>
        <p:nvSpPr>
          <p:cNvPr id="4" name="Slide Number Placeholder 3"/>
          <p:cNvSpPr>
            <a:spLocks noGrp="1"/>
          </p:cNvSpPr>
          <p:nvPr>
            <p:ph type="sldNum" sz="quarter" idx="5"/>
          </p:nvPr>
        </p:nvSpPr>
        <p:spPr/>
        <p:txBody>
          <a:bodyPr/>
          <a:lstStyle/>
          <a:p>
            <a:fld id="{41827549-816A-4569-B5D9-A3C5E86289C1}" type="slidenum">
              <a:rPr lang="en-GB" smtClean="0"/>
              <a:pPr/>
              <a:t>4</a:t>
            </a:fld>
            <a:endParaRPr lang="en-GB"/>
          </a:p>
        </p:txBody>
      </p:sp>
    </p:spTree>
    <p:extLst>
      <p:ext uri="{BB962C8B-B14F-4D97-AF65-F5344CB8AC3E}">
        <p14:creationId xmlns:p14="http://schemas.microsoft.com/office/powerpoint/2010/main" val="15767912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b="0" i="0" dirty="0">
                <a:solidFill>
                  <a:srgbClr val="4D5156"/>
                </a:solidFill>
                <a:effectLst/>
                <a:latin typeface="Roboto" panose="02000000000000000000" pitchFamily="2" charset="0"/>
              </a:rPr>
              <a:t>So this is just to give you a broad idea of what it takes to these 2 organizations – in terms of their mode of operations </a:t>
            </a:r>
          </a:p>
          <a:p>
            <a:pPr marL="171450" indent="-171450">
              <a:buFont typeface="Arial" panose="020B0604020202020204" pitchFamily="34" charset="0"/>
              <a:buChar char="•"/>
            </a:pPr>
            <a:r>
              <a:rPr lang="en-GB" b="0" i="0" dirty="0">
                <a:solidFill>
                  <a:srgbClr val="4D5156"/>
                </a:solidFill>
                <a:effectLst/>
                <a:latin typeface="Roboto" panose="02000000000000000000" pitchFamily="2" charset="0"/>
              </a:rPr>
              <a:t>First of all, </a:t>
            </a:r>
            <a:r>
              <a:rPr lang="en-GB" b="0" i="0" dirty="0" err="1">
                <a:solidFill>
                  <a:srgbClr val="4D5156"/>
                </a:solidFill>
                <a:effectLst/>
                <a:latin typeface="Roboto" panose="02000000000000000000" pitchFamily="2" charset="0"/>
              </a:rPr>
              <a:t>SCiDAr</a:t>
            </a:r>
            <a:r>
              <a:rPr lang="en-GB" b="0" i="0" dirty="0">
                <a:solidFill>
                  <a:srgbClr val="4D5156"/>
                </a:solidFill>
                <a:effectLst/>
                <a:latin typeface="Roboto" panose="02000000000000000000" pitchFamily="2" charset="0"/>
              </a:rPr>
              <a:t> uses d </a:t>
            </a:r>
            <a:r>
              <a:rPr lang="en-GB" b="0" i="0" dirty="0" err="1">
                <a:solidFill>
                  <a:srgbClr val="4D5156"/>
                </a:solidFill>
                <a:effectLst/>
                <a:latin typeface="Roboto" panose="02000000000000000000" pitchFamily="2" charset="0"/>
              </a:rPr>
              <a:t>mgt</a:t>
            </a:r>
            <a:r>
              <a:rPr lang="en-GB" b="0" i="0" dirty="0">
                <a:solidFill>
                  <a:srgbClr val="4D5156"/>
                </a:solidFill>
                <a:effectLst/>
                <a:latin typeface="Roboto" panose="02000000000000000000" pitchFamily="2" charset="0"/>
              </a:rPr>
              <a:t> consulting approach to solve PH problems – </a:t>
            </a:r>
          </a:p>
          <a:p>
            <a:pPr marL="628650" lvl="1" indent="-171450">
              <a:buFont typeface="Arial" panose="020B0604020202020204" pitchFamily="34" charset="0"/>
              <a:buChar char="•"/>
            </a:pPr>
            <a:r>
              <a:rPr lang="en-GB" b="0" i="0" dirty="0" err="1">
                <a:solidFill>
                  <a:srgbClr val="4D5156"/>
                </a:solidFill>
                <a:effectLst/>
                <a:latin typeface="Roboto" panose="02000000000000000000" pitchFamily="2" charset="0"/>
              </a:rPr>
              <a:t>Bcos</a:t>
            </a:r>
            <a:r>
              <a:rPr lang="en-GB" b="0" i="0" dirty="0">
                <a:solidFill>
                  <a:srgbClr val="4D5156"/>
                </a:solidFill>
                <a:effectLst/>
                <a:latin typeface="Roboto" panose="02000000000000000000" pitchFamily="2" charset="0"/>
              </a:rPr>
              <a:t> of that, it accorded me the opportunity to build really strong soft  skills -  like -</a:t>
            </a:r>
          </a:p>
          <a:p>
            <a:pPr marL="171450" indent="-171450">
              <a:buFont typeface="Arial" panose="020B0604020202020204" pitchFamily="34" charset="0"/>
              <a:buChar char="•"/>
            </a:pPr>
            <a:r>
              <a:rPr lang="en-GB" b="0" i="0" dirty="0">
                <a:solidFill>
                  <a:srgbClr val="4D5156"/>
                </a:solidFill>
                <a:effectLst/>
                <a:latin typeface="Roboto" panose="02000000000000000000" pitchFamily="2" charset="0"/>
              </a:rPr>
              <a:t>CHAI </a:t>
            </a:r>
          </a:p>
          <a:p>
            <a:pPr marL="628650" lvl="1" indent="-171450">
              <a:buFont typeface="Arial" panose="020B0604020202020204" pitchFamily="34" charset="0"/>
              <a:buChar char="•"/>
            </a:pPr>
            <a:r>
              <a:rPr lang="en-GB" b="0" i="0" dirty="0">
                <a:solidFill>
                  <a:srgbClr val="4D5156"/>
                </a:solidFill>
                <a:effectLst/>
                <a:latin typeface="Roboto" panose="02000000000000000000" pitchFamily="2" charset="0"/>
              </a:rPr>
              <a:t>On the other hand, CHAI was a global health organization and I learned a lot of core PH technical skills, built my leadership skills more at CHAI and also gave me that international exposure </a:t>
            </a:r>
          </a:p>
          <a:p>
            <a:pPr marL="171450" indent="-171450">
              <a:buFont typeface="Arial" panose="020B0604020202020204" pitchFamily="34" charset="0"/>
              <a:buChar char="•"/>
            </a:pPr>
            <a:r>
              <a:rPr lang="en-GB" b="0" i="0" dirty="0">
                <a:solidFill>
                  <a:srgbClr val="4D5156"/>
                </a:solidFill>
                <a:effectLst/>
                <a:latin typeface="Roboto" panose="02000000000000000000" pitchFamily="2" charset="0"/>
              </a:rPr>
              <a:t>Employees who work in that type of environment often juggle multiple projects or tasks at once, need to take on new initiatives in short notice, and are expected to be highly adaptable</a:t>
            </a:r>
            <a:endParaRPr lang="en-US" dirty="0">
              <a:cs typeface="Calibri"/>
            </a:endParaRPr>
          </a:p>
        </p:txBody>
      </p:sp>
      <p:sp>
        <p:nvSpPr>
          <p:cNvPr id="4" name="Slide Number Placeholder 3"/>
          <p:cNvSpPr>
            <a:spLocks noGrp="1"/>
          </p:cNvSpPr>
          <p:nvPr>
            <p:ph type="sldNum" sz="quarter" idx="5"/>
          </p:nvPr>
        </p:nvSpPr>
        <p:spPr/>
        <p:txBody>
          <a:bodyPr/>
          <a:lstStyle/>
          <a:p>
            <a:fld id="{92E781D5-B573-418B-B210-2DB460D68A73}" type="slidenum">
              <a:rPr lang="en-GB" smtClean="0"/>
              <a:pPr/>
              <a:t>5</a:t>
            </a:fld>
            <a:endParaRPr lang="en-GB"/>
          </a:p>
        </p:txBody>
      </p:sp>
    </p:spTree>
    <p:extLst>
      <p:ext uri="{BB962C8B-B14F-4D97-AF65-F5344CB8AC3E}">
        <p14:creationId xmlns:p14="http://schemas.microsoft.com/office/powerpoint/2010/main" val="4420973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B4 I tell u why LSHTM, </a:t>
            </a:r>
            <a:r>
              <a:rPr lang="en-US" dirty="0" err="1"/>
              <a:t>lemme</a:t>
            </a:r>
            <a:r>
              <a:rPr lang="en-US" dirty="0"/>
              <a:t> share a bit of my latest experience 2 </a:t>
            </a:r>
            <a:r>
              <a:rPr lang="en-US" dirty="0" err="1"/>
              <a:t>yrs</a:t>
            </a:r>
            <a:r>
              <a:rPr lang="en-US" dirty="0"/>
              <a:t> prior to coming here</a:t>
            </a:r>
          </a:p>
          <a:p>
            <a:pPr marL="171450" indent="-171450">
              <a:buFont typeface="Arial" panose="020B0604020202020204" pitchFamily="34" charset="0"/>
              <a:buChar char="•"/>
            </a:pPr>
            <a:r>
              <a:rPr lang="en-US" dirty="0"/>
              <a:t>I began to look at health from a systems lens and not from a parallel programmatic view point. </a:t>
            </a:r>
          </a:p>
          <a:p>
            <a:pPr marL="171450" indent="-171450">
              <a:buFont typeface="Arial" panose="020B0604020202020204" pitchFamily="34" charset="0"/>
              <a:buChar char="•"/>
            </a:pPr>
            <a:r>
              <a:rPr lang="en-US" dirty="0"/>
              <a:t>led a program at the subnational level aimed at supporting a state government to design and implement UHC reforms </a:t>
            </a:r>
          </a:p>
          <a:p>
            <a:pPr marL="628650" lvl="1" indent="-171450">
              <a:buFont typeface="Arial" panose="020B0604020202020204" pitchFamily="34" charset="0"/>
              <a:buChar char="•"/>
            </a:pPr>
            <a:r>
              <a:rPr lang="en-US" dirty="0"/>
              <a:t>Basically towards making the most basic PHC services available and affordable to the poor and vulnerable population#</a:t>
            </a:r>
          </a:p>
          <a:p>
            <a:pPr marL="171450" lvl="1" indent="-171450" algn="l" defTabSz="914400" rtl="0" eaLnBrk="1" latinLnBrk="0" hangingPunct="1">
              <a:buFont typeface="Arial" panose="020B0604020202020204" pitchFamily="34" charset="0"/>
              <a:buChar char="•"/>
            </a:pPr>
            <a:r>
              <a:rPr lang="en-US" sz="1200" kern="1200" dirty="0">
                <a:solidFill>
                  <a:schemeClr val="tx1"/>
                </a:solidFill>
                <a:latin typeface="+mn-lt"/>
                <a:ea typeface="+mn-ea"/>
                <a:cs typeface="+mn-cs"/>
              </a:rPr>
              <a:t>Why LSHTM? I realized, I needed to update my knowledge and hone my skills in designing and evaluating SD and </a:t>
            </a:r>
            <a:r>
              <a:rPr lang="en-US" sz="1200" kern="1200" dirty="0" err="1">
                <a:solidFill>
                  <a:schemeClr val="tx1"/>
                </a:solidFill>
                <a:latin typeface="+mn-lt"/>
                <a:ea typeface="+mn-ea"/>
                <a:cs typeface="+mn-cs"/>
              </a:rPr>
              <a:t>finaning</a:t>
            </a:r>
            <a:r>
              <a:rPr lang="en-US" sz="1200" kern="1200" dirty="0">
                <a:solidFill>
                  <a:schemeClr val="tx1"/>
                </a:solidFill>
                <a:latin typeface="+mn-lt"/>
                <a:ea typeface="+mn-ea"/>
                <a:cs typeface="+mn-cs"/>
              </a:rPr>
              <a:t> reforms </a:t>
            </a:r>
          </a:p>
          <a:p>
            <a:pPr marL="171450" lvl="1" indent="-171450" algn="l" defTabSz="914400" rtl="0" eaLnBrk="1" latinLnBrk="0" hangingPunct="1">
              <a:buFont typeface="Arial" panose="020B0604020202020204" pitchFamily="34" charset="0"/>
              <a:buChar char="•"/>
            </a:pPr>
            <a:r>
              <a:rPr lang="en-US" sz="1200" kern="1200" dirty="0">
                <a:solidFill>
                  <a:schemeClr val="tx1"/>
                </a:solidFill>
                <a:latin typeface="+mn-lt"/>
                <a:ea typeface="+mn-ea"/>
                <a:cs typeface="+mn-cs"/>
              </a:rPr>
              <a:t>After my degree I’d go back to Africa and continue to provide quota supporting national govts to optimize UHC progress. </a:t>
            </a:r>
          </a:p>
        </p:txBody>
      </p:sp>
      <p:sp>
        <p:nvSpPr>
          <p:cNvPr id="4" name="Slide Number Placeholder 3"/>
          <p:cNvSpPr>
            <a:spLocks noGrp="1"/>
          </p:cNvSpPr>
          <p:nvPr>
            <p:ph type="sldNum" sz="quarter" idx="5"/>
          </p:nvPr>
        </p:nvSpPr>
        <p:spPr/>
        <p:txBody>
          <a:bodyPr/>
          <a:lstStyle/>
          <a:p>
            <a:fld id="{41827549-816A-4569-B5D9-A3C5E86289C1}" type="slidenum">
              <a:rPr lang="en-GB" smtClean="0"/>
              <a:pPr/>
              <a:t>6</a:t>
            </a:fld>
            <a:endParaRPr lang="en-GB"/>
          </a:p>
        </p:txBody>
      </p:sp>
    </p:spTree>
    <p:extLst>
      <p:ext uri="{BB962C8B-B14F-4D97-AF65-F5344CB8AC3E}">
        <p14:creationId xmlns:p14="http://schemas.microsoft.com/office/powerpoint/2010/main" val="35208760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BE67AB4-3A70-474B-A602-C456171F089A}" type="datetimeFigureOut">
              <a:rPr lang="en-GB" smtClean="0"/>
              <a:t>24/01/2023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B4075D-F5C8-4F1A-BC1C-F91BCC88C0EE}" type="slidenum">
              <a:rPr lang="en-GB" smtClean="0"/>
              <a:t>‹#›</a:t>
            </a:fld>
            <a:endParaRPr lang="en-GB"/>
          </a:p>
        </p:txBody>
      </p:sp>
    </p:spTree>
    <p:extLst>
      <p:ext uri="{BB962C8B-B14F-4D97-AF65-F5344CB8AC3E}">
        <p14:creationId xmlns:p14="http://schemas.microsoft.com/office/powerpoint/2010/main" val="4407128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E67AB4-3A70-474B-A602-C456171F089A}" type="datetimeFigureOut">
              <a:rPr lang="en-GB" smtClean="0"/>
              <a:t>24/01/2023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B4075D-F5C8-4F1A-BC1C-F91BCC88C0EE}" type="slidenum">
              <a:rPr lang="en-GB" smtClean="0"/>
              <a:t>‹#›</a:t>
            </a:fld>
            <a:endParaRPr lang="en-GB"/>
          </a:p>
        </p:txBody>
      </p:sp>
    </p:spTree>
    <p:extLst>
      <p:ext uri="{BB962C8B-B14F-4D97-AF65-F5344CB8AC3E}">
        <p14:creationId xmlns:p14="http://schemas.microsoft.com/office/powerpoint/2010/main" val="4292657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E67AB4-3A70-474B-A602-C456171F089A}" type="datetimeFigureOut">
              <a:rPr lang="en-GB" smtClean="0"/>
              <a:t>24/01/2023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B4075D-F5C8-4F1A-BC1C-F91BCC88C0EE}" type="slidenum">
              <a:rPr lang="en-GB" smtClean="0"/>
              <a:t>‹#›</a:t>
            </a:fld>
            <a:endParaRPr lang="en-GB"/>
          </a:p>
        </p:txBody>
      </p:sp>
    </p:spTree>
    <p:extLst>
      <p:ext uri="{BB962C8B-B14F-4D97-AF65-F5344CB8AC3E}">
        <p14:creationId xmlns:p14="http://schemas.microsoft.com/office/powerpoint/2010/main" val="25401632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130426"/>
            <a:ext cx="11125200" cy="1470025"/>
          </a:xfrm>
        </p:spPr>
        <p:txBody>
          <a:bodyPr>
            <a:normAutofit/>
          </a:bodyPr>
          <a:lstStyle>
            <a:lvl1pPr algn="l">
              <a:defRPr sz="2400">
                <a:solidFill>
                  <a:srgbClr val="000000"/>
                </a:solidFill>
                <a:latin typeface="Arial Black"/>
                <a:cs typeface="Arial Black"/>
              </a:defRPr>
            </a:lvl1pPr>
          </a:lstStyle>
          <a:p>
            <a:r>
              <a:rPr lang="en-US"/>
              <a:t>Click to edit Master title style</a:t>
            </a:r>
            <a:endParaRPr lang="en-US" dirty="0"/>
          </a:p>
        </p:txBody>
      </p:sp>
      <p:sp>
        <p:nvSpPr>
          <p:cNvPr id="3" name="Subtitle 2"/>
          <p:cNvSpPr>
            <a:spLocks noGrp="1"/>
          </p:cNvSpPr>
          <p:nvPr>
            <p:ph type="subTitle" idx="1"/>
          </p:nvPr>
        </p:nvSpPr>
        <p:spPr>
          <a:xfrm>
            <a:off x="457200" y="3886200"/>
            <a:ext cx="11125200" cy="1587500"/>
          </a:xfrm>
          <a:prstGeom prst="rect">
            <a:avLst/>
          </a:prstGeom>
        </p:spPr>
        <p:txBody>
          <a:bodyPr>
            <a:normAutofit/>
          </a:bodyPr>
          <a:lstStyle>
            <a:lvl1pPr marL="0" indent="0" algn="l">
              <a:buNone/>
              <a:defRPr sz="2200">
                <a:solidFill>
                  <a:srgbClr val="000000"/>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Tree>
    <p:extLst>
      <p:ext uri="{BB962C8B-B14F-4D97-AF65-F5344CB8AC3E}">
        <p14:creationId xmlns:p14="http://schemas.microsoft.com/office/powerpoint/2010/main" val="33771721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4178301"/>
            <a:ext cx="11125200" cy="1302101"/>
          </a:xfrm>
        </p:spPr>
        <p:txBody>
          <a:bodyPr anchor="t"/>
          <a:lstStyle>
            <a:lvl1pPr algn="l">
              <a:defRPr sz="4700" b="1" cap="all">
                <a:solidFill>
                  <a:srgbClr val="000000"/>
                </a:solidFill>
              </a:defRPr>
            </a:lvl1pPr>
          </a:lstStyle>
          <a:p>
            <a:r>
              <a:rPr lang="en-US"/>
              <a:t>Click to edit Master title style</a:t>
            </a:r>
            <a:endParaRPr lang="en-US" dirty="0"/>
          </a:p>
        </p:txBody>
      </p:sp>
      <p:sp>
        <p:nvSpPr>
          <p:cNvPr id="3" name="Text Placeholder 2"/>
          <p:cNvSpPr>
            <a:spLocks noGrp="1"/>
          </p:cNvSpPr>
          <p:nvPr>
            <p:ph type="body" idx="1"/>
          </p:nvPr>
        </p:nvSpPr>
        <p:spPr>
          <a:xfrm>
            <a:off x="457200" y="2678114"/>
            <a:ext cx="11125200" cy="1500187"/>
          </a:xfrm>
          <a:prstGeom prst="rect">
            <a:avLst/>
          </a:prstGeom>
        </p:spPr>
        <p:txBody>
          <a:bodyPr anchor="b"/>
          <a:lstStyle>
            <a:lvl1pPr marL="0" indent="0">
              <a:buNone/>
              <a:defRPr sz="2200">
                <a:solidFill>
                  <a:srgbClr val="00000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1462165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solidFill>
                  <a:srgbClr val="000000"/>
                </a:solidFill>
              </a:defRPr>
            </a:lvl1pPr>
          </a:lstStyle>
          <a:p>
            <a:r>
              <a:rPr lang="en-GB" dirty="0"/>
              <a:t>Click to add title</a:t>
            </a:r>
            <a:endParaRPr lang="en-US" dirty="0"/>
          </a:p>
        </p:txBody>
      </p:sp>
      <p:sp>
        <p:nvSpPr>
          <p:cNvPr id="3" name="Content Placeholder 2"/>
          <p:cNvSpPr>
            <a:spLocks noGrp="1"/>
          </p:cNvSpPr>
          <p:nvPr>
            <p:ph sz="half" idx="1"/>
          </p:nvPr>
        </p:nvSpPr>
        <p:spPr>
          <a:xfrm>
            <a:off x="457200" y="1600201"/>
            <a:ext cx="5384800" cy="3880200"/>
          </a:xfrm>
          <a:prstGeom prst="rect">
            <a:avLst/>
          </a:prstGeom>
        </p:spPr>
        <p:txBody>
          <a:bodyPr/>
          <a:lstStyle>
            <a:lvl1pPr>
              <a:defRPr sz="2200">
                <a:solidFill>
                  <a:srgbClr val="000000"/>
                </a:solidFill>
              </a:defRPr>
            </a:lvl1pPr>
            <a:lvl2pPr>
              <a:defRPr sz="2200">
                <a:solidFill>
                  <a:srgbClr val="000000"/>
                </a:solidFill>
              </a:defRPr>
            </a:lvl2pPr>
            <a:lvl3pPr>
              <a:defRPr sz="2200">
                <a:solidFill>
                  <a:srgbClr val="000000"/>
                </a:solidFill>
              </a:defRPr>
            </a:lvl3pPr>
            <a:lvl4pPr>
              <a:defRPr sz="2200">
                <a:solidFill>
                  <a:srgbClr val="000000"/>
                </a:solidFill>
              </a:defRPr>
            </a:lvl4pPr>
            <a:lvl5pPr>
              <a:defRPr sz="1800">
                <a:solidFill>
                  <a:srgbClr val="000000"/>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600201"/>
            <a:ext cx="5384800" cy="3880200"/>
          </a:xfrm>
          <a:prstGeom prst="rect">
            <a:avLst/>
          </a:prstGeom>
        </p:spPr>
        <p:txBody>
          <a:bodyPr/>
          <a:lstStyle>
            <a:lvl1pPr>
              <a:defRPr sz="2200">
                <a:solidFill>
                  <a:srgbClr val="000000"/>
                </a:solidFill>
              </a:defRPr>
            </a:lvl1pPr>
            <a:lvl2pPr>
              <a:defRPr sz="2200">
                <a:solidFill>
                  <a:srgbClr val="000000"/>
                </a:solidFill>
              </a:defRPr>
            </a:lvl2pPr>
            <a:lvl3pPr>
              <a:defRPr sz="2200">
                <a:solidFill>
                  <a:srgbClr val="000000"/>
                </a:solidFill>
              </a:defRPr>
            </a:lvl3pPr>
            <a:lvl4pPr>
              <a:defRPr sz="2200">
                <a:solidFill>
                  <a:srgbClr val="000000"/>
                </a:solidFill>
              </a:defRPr>
            </a:lvl4pPr>
            <a:lvl5pPr>
              <a:defRPr sz="2200">
                <a:solidFill>
                  <a:srgbClr val="000000"/>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5135829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1"/>
            <a:ext cx="5539317" cy="574674"/>
          </a:xfrm>
          <a:prstGeom prst="rect">
            <a:avLst/>
          </a:prstGeom>
        </p:spPr>
        <p:txBody>
          <a:bodyPr anchor="b"/>
          <a:lstStyle>
            <a:lvl1pPr marL="0" indent="0">
              <a:buNone/>
              <a:defRPr sz="2400" b="1">
                <a:solidFill>
                  <a:srgbClr val="00000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6"/>
            <a:ext cx="5539317" cy="3324225"/>
          </a:xfrm>
          <a:prstGeom prst="rect">
            <a:avLst/>
          </a:prstGeom>
        </p:spPr>
        <p:txBody>
          <a:bodyPr/>
          <a:lstStyle>
            <a:lvl1pPr>
              <a:defRPr sz="2200">
                <a:solidFill>
                  <a:srgbClr val="000000"/>
                </a:solidFill>
              </a:defRPr>
            </a:lvl1pPr>
            <a:lvl2pPr>
              <a:defRPr sz="2200">
                <a:solidFill>
                  <a:srgbClr val="000000"/>
                </a:solidFill>
              </a:defRPr>
            </a:lvl2pPr>
            <a:lvl3pPr>
              <a:defRPr sz="2200">
                <a:solidFill>
                  <a:srgbClr val="000000"/>
                </a:solidFill>
              </a:defRPr>
            </a:lvl3pPr>
            <a:lvl4pPr>
              <a:defRPr sz="2200">
                <a:solidFill>
                  <a:srgbClr val="000000"/>
                </a:solidFill>
              </a:defRPr>
            </a:lvl4pPr>
            <a:lvl5pPr>
              <a:defRPr sz="1600">
                <a:solidFill>
                  <a:srgbClr val="000000"/>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93368" y="1600201"/>
            <a:ext cx="5389033" cy="574674"/>
          </a:xfrm>
          <a:prstGeom prst="rect">
            <a:avLst/>
          </a:prstGeom>
        </p:spPr>
        <p:txBody>
          <a:bodyPr anchor="b"/>
          <a:lstStyle>
            <a:lvl1pPr marL="0" indent="0">
              <a:buNone/>
              <a:defRPr sz="2400" b="1">
                <a:solidFill>
                  <a:srgbClr val="00000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6"/>
            <a:ext cx="5389033" cy="3324225"/>
          </a:xfrm>
          <a:prstGeom prst="rect">
            <a:avLst/>
          </a:prstGeom>
        </p:spPr>
        <p:txBody>
          <a:bodyPr/>
          <a:lstStyle>
            <a:lvl1pPr>
              <a:defRPr sz="2400">
                <a:solidFill>
                  <a:srgbClr val="000000"/>
                </a:solidFill>
              </a:defRPr>
            </a:lvl1pPr>
            <a:lvl2pPr>
              <a:defRPr sz="2000">
                <a:solidFill>
                  <a:srgbClr val="000000"/>
                </a:solidFill>
              </a:defRPr>
            </a:lvl2pPr>
            <a:lvl3pPr>
              <a:defRPr sz="1800">
                <a:solidFill>
                  <a:srgbClr val="000000"/>
                </a:solidFill>
              </a:defRPr>
            </a:lvl3pPr>
            <a:lvl4pPr>
              <a:defRPr sz="1600">
                <a:solidFill>
                  <a:srgbClr val="000000"/>
                </a:solidFill>
              </a:defRPr>
            </a:lvl4pPr>
            <a:lvl5pPr>
              <a:defRPr sz="1600">
                <a:solidFill>
                  <a:srgbClr val="000000"/>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itle 1"/>
          <p:cNvSpPr>
            <a:spLocks noGrp="1"/>
          </p:cNvSpPr>
          <p:nvPr>
            <p:ph type="title" hasCustomPrompt="1"/>
          </p:nvPr>
        </p:nvSpPr>
        <p:spPr>
          <a:xfrm>
            <a:off x="457200" y="274638"/>
            <a:ext cx="8094133" cy="1143000"/>
          </a:xfrm>
        </p:spPr>
        <p:txBody>
          <a:bodyPr/>
          <a:lstStyle>
            <a:lvl1pPr>
              <a:defRPr>
                <a:solidFill>
                  <a:srgbClr val="000000"/>
                </a:solidFill>
              </a:defRPr>
            </a:lvl1pPr>
          </a:lstStyle>
          <a:p>
            <a:r>
              <a:rPr lang="en-GB" dirty="0"/>
              <a:t>Click to add title</a:t>
            </a:r>
            <a:endParaRPr lang="en-US" dirty="0"/>
          </a:p>
        </p:txBody>
      </p:sp>
    </p:spTree>
    <p:extLst>
      <p:ext uri="{BB962C8B-B14F-4D97-AF65-F5344CB8AC3E}">
        <p14:creationId xmlns:p14="http://schemas.microsoft.com/office/powerpoint/2010/main" val="23692771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457200" y="274638"/>
            <a:ext cx="8094133" cy="1143000"/>
          </a:xfrm>
        </p:spPr>
        <p:txBody>
          <a:bodyPr/>
          <a:lstStyle>
            <a:lvl1pPr>
              <a:defRPr>
                <a:solidFill>
                  <a:srgbClr val="000000"/>
                </a:solidFill>
              </a:defRPr>
            </a:lvl1pPr>
          </a:lstStyle>
          <a:p>
            <a:r>
              <a:rPr lang="en-GB" dirty="0"/>
              <a:t>Click to add title</a:t>
            </a:r>
            <a:endParaRPr lang="en-US" dirty="0"/>
          </a:p>
        </p:txBody>
      </p:sp>
    </p:spTree>
    <p:extLst>
      <p:ext uri="{BB962C8B-B14F-4D97-AF65-F5344CB8AC3E}">
        <p14:creationId xmlns:p14="http://schemas.microsoft.com/office/powerpoint/2010/main" val="4303816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1598621"/>
            <a:ext cx="4163484" cy="750878"/>
          </a:xfrm>
        </p:spPr>
        <p:txBody>
          <a:bodyPr anchor="b"/>
          <a:lstStyle>
            <a:lvl1pPr algn="l">
              <a:defRPr sz="2400" b="1">
                <a:solidFill>
                  <a:srgbClr val="000000"/>
                </a:solidFill>
              </a:defRPr>
            </a:lvl1pPr>
          </a:lstStyle>
          <a:p>
            <a:r>
              <a:rPr lang="en-US"/>
              <a:t>Click to edit Master title style</a:t>
            </a:r>
            <a:endParaRPr lang="en-US" dirty="0"/>
          </a:p>
        </p:txBody>
      </p:sp>
      <p:sp>
        <p:nvSpPr>
          <p:cNvPr id="3" name="Content Placeholder 2"/>
          <p:cNvSpPr>
            <a:spLocks noGrp="1"/>
          </p:cNvSpPr>
          <p:nvPr>
            <p:ph idx="1"/>
          </p:nvPr>
        </p:nvSpPr>
        <p:spPr>
          <a:xfrm>
            <a:off x="4620685" y="1600201"/>
            <a:ext cx="6961716" cy="3886215"/>
          </a:xfrm>
          <a:prstGeom prst="rect">
            <a:avLst/>
          </a:prstGeom>
        </p:spPr>
        <p:txBody>
          <a:bodyPr/>
          <a:lstStyle>
            <a:lvl1pPr>
              <a:defRPr sz="2200">
                <a:solidFill>
                  <a:srgbClr val="000000"/>
                </a:solidFill>
              </a:defRPr>
            </a:lvl1pPr>
            <a:lvl2pPr>
              <a:defRPr sz="2800">
                <a:solidFill>
                  <a:srgbClr val="000000"/>
                </a:solidFill>
              </a:defRPr>
            </a:lvl2pPr>
            <a:lvl3pPr>
              <a:defRPr sz="2400">
                <a:solidFill>
                  <a:srgbClr val="000000"/>
                </a:solidFill>
              </a:defRPr>
            </a:lvl3pPr>
            <a:lvl4pPr>
              <a:defRPr sz="2000">
                <a:solidFill>
                  <a:srgbClr val="000000"/>
                </a:solidFill>
              </a:defRPr>
            </a:lvl4pPr>
            <a:lvl5pPr>
              <a:defRPr sz="2000">
                <a:solidFill>
                  <a:srgbClr val="000000"/>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351080"/>
            <a:ext cx="4163484" cy="3135337"/>
          </a:xfrm>
          <a:prstGeom prst="rect">
            <a:avLst/>
          </a:prstGeom>
        </p:spPr>
        <p:txBody>
          <a:bodyPr/>
          <a:lstStyle>
            <a:lvl1pPr marL="0" indent="0">
              <a:buNone/>
              <a:defRPr sz="2200">
                <a:solidFill>
                  <a:srgbClr val="00000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61972066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914900"/>
            <a:ext cx="7315200" cy="566738"/>
          </a:xfrm>
        </p:spPr>
        <p:txBody>
          <a:bodyPr anchor="b"/>
          <a:lstStyle>
            <a:lvl1pPr algn="l">
              <a:defRPr sz="2000" b="1">
                <a:solidFill>
                  <a:srgbClr val="000000"/>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2389717" y="1600200"/>
            <a:ext cx="7315200" cy="3314700"/>
          </a:xfrm>
          <a:prstGeom prst="rect">
            <a:avLst/>
          </a:prstGeom>
        </p:spPr>
        <p:txBody>
          <a:bodyPr/>
          <a:lstStyle>
            <a:lvl1pPr marL="0" indent="0">
              <a:buNone/>
              <a:defRPr sz="2200">
                <a:solidFill>
                  <a:srgbClr val="000000"/>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extLst>
      <p:ext uri="{BB962C8B-B14F-4D97-AF65-F5344CB8AC3E}">
        <p14:creationId xmlns:p14="http://schemas.microsoft.com/office/powerpoint/2010/main" val="243732434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_Standard_Slide_Dark_Gree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419" y="1989418"/>
            <a:ext cx="10515163" cy="1325563"/>
          </a:xfrm>
          <a:prstGeom prst="rect">
            <a:avLst/>
          </a:prstGeom>
        </p:spPr>
        <p:txBody>
          <a:bodyPr/>
          <a:lstStyle>
            <a:lvl1pPr>
              <a:defRPr sz="4800">
                <a:solidFill>
                  <a:schemeClr val="bg1"/>
                </a:solidFill>
                <a:latin typeface="Constantia" panose="02030602050306030303" pitchFamily="18" charset="0"/>
              </a:defRPr>
            </a:lvl1pPr>
          </a:lstStyle>
          <a:p>
            <a:r>
              <a:rPr lang="en-US" dirty="0"/>
              <a:t>Slide Title</a:t>
            </a:r>
            <a:endParaRPr lang="en-GB" dirty="0"/>
          </a:p>
        </p:txBody>
      </p:sp>
    </p:spTree>
    <p:extLst>
      <p:ext uri="{BB962C8B-B14F-4D97-AF65-F5344CB8AC3E}">
        <p14:creationId xmlns:p14="http://schemas.microsoft.com/office/powerpoint/2010/main" val="15865334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E67AB4-3A70-474B-A602-C456171F089A}" type="datetimeFigureOut">
              <a:rPr lang="en-GB" smtClean="0"/>
              <a:t>24/01/2023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B4075D-F5C8-4F1A-BC1C-F91BCC88C0EE}" type="slidenum">
              <a:rPr lang="en-GB" smtClean="0"/>
              <a:t>‹#›</a:t>
            </a:fld>
            <a:endParaRPr lang="en-GB"/>
          </a:p>
        </p:txBody>
      </p:sp>
    </p:spTree>
    <p:extLst>
      <p:ext uri="{BB962C8B-B14F-4D97-AF65-F5344CB8AC3E}">
        <p14:creationId xmlns:p14="http://schemas.microsoft.com/office/powerpoint/2010/main" val="6006394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BE67AB4-3A70-474B-A602-C456171F089A}" type="datetimeFigureOut">
              <a:rPr lang="en-GB" smtClean="0"/>
              <a:t>24/01/2023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B4075D-F5C8-4F1A-BC1C-F91BCC88C0EE}" type="slidenum">
              <a:rPr lang="en-GB" smtClean="0"/>
              <a:t>‹#›</a:t>
            </a:fld>
            <a:endParaRPr lang="en-GB"/>
          </a:p>
        </p:txBody>
      </p:sp>
    </p:spTree>
    <p:extLst>
      <p:ext uri="{BB962C8B-B14F-4D97-AF65-F5344CB8AC3E}">
        <p14:creationId xmlns:p14="http://schemas.microsoft.com/office/powerpoint/2010/main" val="23260945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BE67AB4-3A70-474B-A602-C456171F089A}" type="datetimeFigureOut">
              <a:rPr lang="en-GB" smtClean="0"/>
              <a:t>24/01/2023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EB4075D-F5C8-4F1A-BC1C-F91BCC88C0EE}" type="slidenum">
              <a:rPr lang="en-GB" smtClean="0"/>
              <a:t>‹#›</a:t>
            </a:fld>
            <a:endParaRPr lang="en-GB"/>
          </a:p>
        </p:txBody>
      </p:sp>
    </p:spTree>
    <p:extLst>
      <p:ext uri="{BB962C8B-B14F-4D97-AF65-F5344CB8AC3E}">
        <p14:creationId xmlns:p14="http://schemas.microsoft.com/office/powerpoint/2010/main" val="1486038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BE67AB4-3A70-474B-A602-C456171F089A}" type="datetimeFigureOut">
              <a:rPr lang="en-GB" smtClean="0"/>
              <a:t>24/01/2023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EB4075D-F5C8-4F1A-BC1C-F91BCC88C0EE}" type="slidenum">
              <a:rPr lang="en-GB" smtClean="0"/>
              <a:t>‹#›</a:t>
            </a:fld>
            <a:endParaRPr lang="en-GB"/>
          </a:p>
        </p:txBody>
      </p:sp>
    </p:spTree>
    <p:extLst>
      <p:ext uri="{BB962C8B-B14F-4D97-AF65-F5344CB8AC3E}">
        <p14:creationId xmlns:p14="http://schemas.microsoft.com/office/powerpoint/2010/main" val="30834998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BE67AB4-3A70-474B-A602-C456171F089A}" type="datetimeFigureOut">
              <a:rPr lang="en-GB" smtClean="0"/>
              <a:t>24/01/2023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EB4075D-F5C8-4F1A-BC1C-F91BCC88C0EE}" type="slidenum">
              <a:rPr lang="en-GB" smtClean="0"/>
              <a:t>‹#›</a:t>
            </a:fld>
            <a:endParaRPr lang="en-GB"/>
          </a:p>
        </p:txBody>
      </p:sp>
    </p:spTree>
    <p:extLst>
      <p:ext uri="{BB962C8B-B14F-4D97-AF65-F5344CB8AC3E}">
        <p14:creationId xmlns:p14="http://schemas.microsoft.com/office/powerpoint/2010/main" val="35237895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E67AB4-3A70-474B-A602-C456171F089A}" type="datetimeFigureOut">
              <a:rPr lang="en-GB" smtClean="0"/>
              <a:t>24/01/2023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EB4075D-F5C8-4F1A-BC1C-F91BCC88C0EE}" type="slidenum">
              <a:rPr lang="en-GB" smtClean="0"/>
              <a:t>‹#›</a:t>
            </a:fld>
            <a:endParaRPr lang="en-GB"/>
          </a:p>
        </p:txBody>
      </p:sp>
    </p:spTree>
    <p:extLst>
      <p:ext uri="{BB962C8B-B14F-4D97-AF65-F5344CB8AC3E}">
        <p14:creationId xmlns:p14="http://schemas.microsoft.com/office/powerpoint/2010/main" val="30416270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BE67AB4-3A70-474B-A602-C456171F089A}" type="datetimeFigureOut">
              <a:rPr lang="en-GB" smtClean="0"/>
              <a:t>24/01/2023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EB4075D-F5C8-4F1A-BC1C-F91BCC88C0EE}" type="slidenum">
              <a:rPr lang="en-GB" smtClean="0"/>
              <a:t>‹#›</a:t>
            </a:fld>
            <a:endParaRPr lang="en-GB"/>
          </a:p>
        </p:txBody>
      </p:sp>
    </p:spTree>
    <p:extLst>
      <p:ext uri="{BB962C8B-B14F-4D97-AF65-F5344CB8AC3E}">
        <p14:creationId xmlns:p14="http://schemas.microsoft.com/office/powerpoint/2010/main" val="4095789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BE67AB4-3A70-474B-A602-C456171F089A}" type="datetimeFigureOut">
              <a:rPr lang="en-GB" smtClean="0"/>
              <a:t>24/01/2023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EB4075D-F5C8-4F1A-BC1C-F91BCC88C0EE}" type="slidenum">
              <a:rPr lang="en-GB" smtClean="0"/>
              <a:t>‹#›</a:t>
            </a:fld>
            <a:endParaRPr lang="en-GB"/>
          </a:p>
        </p:txBody>
      </p:sp>
    </p:spTree>
    <p:extLst>
      <p:ext uri="{BB962C8B-B14F-4D97-AF65-F5344CB8AC3E}">
        <p14:creationId xmlns:p14="http://schemas.microsoft.com/office/powerpoint/2010/main" val="37619086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ags" Target="../tags/tag2.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emf"/><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873DE700-DBF8-4D22-9ECB-A9FBDDA2AE2A}"/>
              </a:ext>
            </a:extLst>
          </p:cNvPr>
          <p:cNvGraphicFramePr>
            <a:graphicFrameLocks noChangeAspect="1"/>
          </p:cNvGraphicFramePr>
          <p:nvPr userDrawn="1">
            <p:custDataLst>
              <p:tags r:id="rId21"/>
            </p:custDataLst>
            <p:extLst>
              <p:ext uri="{D42A27DB-BD31-4B8C-83A1-F6EECF244321}">
                <p14:modId xmlns:p14="http://schemas.microsoft.com/office/powerpoint/2010/main" val="312756745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22" imgW="415" imgH="416" progId="TCLayout.ActiveDocument.1">
                  <p:embed/>
                </p:oleObj>
              </mc:Choice>
              <mc:Fallback>
                <p:oleObj name="think-cell Slide" r:id="rId22" imgW="415" imgH="416" progId="TCLayout.ActiveDocument.1">
                  <p:embed/>
                  <p:pic>
                    <p:nvPicPr>
                      <p:cNvPr id="0" name=""/>
                      <p:cNvPicPr/>
                      <p:nvPr/>
                    </p:nvPicPr>
                    <p:blipFill>
                      <a:blip r:embed="rId23"/>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E67AB4-3A70-474B-A602-C456171F089A}" type="datetimeFigureOut">
              <a:rPr lang="en-GB" smtClean="0"/>
              <a:t>24/01/2023</a:t>
            </a:fld>
            <a:endParaRPr lang="en-GB"/>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B4075D-F5C8-4F1A-BC1C-F91BCC88C0EE}" type="slidenum">
              <a:rPr lang="en-GB" smtClean="0"/>
              <a:t>‹#›</a:t>
            </a:fld>
            <a:endParaRPr lang="en-GB"/>
          </a:p>
        </p:txBody>
      </p:sp>
    </p:spTree>
    <p:extLst>
      <p:ext uri="{BB962C8B-B14F-4D97-AF65-F5344CB8AC3E}">
        <p14:creationId xmlns:p14="http://schemas.microsoft.com/office/powerpoint/2010/main" val="4154826465"/>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49" r:id="rId12"/>
    <p:sldLayoutId id="2147483651" r:id="rId13"/>
    <p:sldLayoutId id="2147483652" r:id="rId14"/>
    <p:sldLayoutId id="2147483653" r:id="rId15"/>
    <p:sldLayoutId id="2147483654" r:id="rId16"/>
    <p:sldLayoutId id="2147483656" r:id="rId17"/>
    <p:sldLayoutId id="2147483657" r:id="rId18"/>
    <p:sldLayoutId id="2147483670" r:id="rId1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9.xml"/><Relationship Id="rId1" Type="http://schemas.openxmlformats.org/officeDocument/2006/relationships/tags" Target="../tags/tag3.xml"/><Relationship Id="rId5" Type="http://schemas.openxmlformats.org/officeDocument/2006/relationships/image" Target="../media/image1.emf"/><Relationship Id="rId4" Type="http://schemas.openxmlformats.org/officeDocument/2006/relationships/oleObject" Target="../embeddings/oleObject2.bin"/></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4.xml"/><Relationship Id="rId5" Type="http://schemas.openxmlformats.org/officeDocument/2006/relationships/image" Target="../media/image1.emf"/><Relationship Id="rId4" Type="http://schemas.openxmlformats.org/officeDocument/2006/relationships/oleObject" Target="../embeddings/oleObject3.bin"/></Relationships>
</file>

<file path=ppt/slides/_rels/slide3.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notesSlide" Target="../notesSlides/notesSlide3.xml"/><Relationship Id="rId7" Type="http://schemas.microsoft.com/office/2007/relationships/hdphoto" Target="../media/hdphoto1.wdp"/><Relationship Id="rId2" Type="http://schemas.openxmlformats.org/officeDocument/2006/relationships/slideLayout" Target="../slideLayouts/slideLayout6.xml"/><Relationship Id="rId1" Type="http://schemas.openxmlformats.org/officeDocument/2006/relationships/tags" Target="../tags/tag5.xml"/><Relationship Id="rId6" Type="http://schemas.openxmlformats.org/officeDocument/2006/relationships/image" Target="../media/image3.png"/><Relationship Id="rId5" Type="http://schemas.openxmlformats.org/officeDocument/2006/relationships/image" Target="../media/image1.emf"/><Relationship Id="rId4" Type="http://schemas.openxmlformats.org/officeDocument/2006/relationships/oleObject" Target="../embeddings/oleObject4.bin"/><Relationship Id="rId9" Type="http://schemas.microsoft.com/office/2007/relationships/hdphoto" Target="../media/hdphoto2.wdp"/></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7" Type="http://schemas.openxmlformats.org/officeDocument/2006/relationships/image" Target="../media/image6.png"/><Relationship Id="rId2" Type="http://schemas.openxmlformats.org/officeDocument/2006/relationships/slideLayout" Target="../slideLayouts/slideLayout6.xml"/><Relationship Id="rId1" Type="http://schemas.openxmlformats.org/officeDocument/2006/relationships/tags" Target="../tags/tag6.xml"/><Relationship Id="rId6" Type="http://schemas.openxmlformats.org/officeDocument/2006/relationships/image" Target="../media/image5.png"/><Relationship Id="rId5" Type="http://schemas.openxmlformats.org/officeDocument/2006/relationships/image" Target="../media/image1.emf"/><Relationship Id="rId4" Type="http://schemas.openxmlformats.org/officeDocument/2006/relationships/oleObject" Target="../embeddings/oleObject5.bin"/></Relationships>
</file>

<file path=ppt/slides/_rels/slide5.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tags" Target="../tags/tag9.xml"/><Relationship Id="rId7" Type="http://schemas.openxmlformats.org/officeDocument/2006/relationships/image" Target="../media/image7.emf"/><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oleObject" Target="../embeddings/oleObject6.bin"/><Relationship Id="rId5" Type="http://schemas.openxmlformats.org/officeDocument/2006/relationships/notesSlide" Target="../notesSlides/notesSlide5.xml"/><Relationship Id="rId4" Type="http://schemas.openxmlformats.org/officeDocument/2006/relationships/slideLayout" Target="../slideLayouts/slideLayout1.xml"/><Relationship Id="rId9"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7" Type="http://schemas.openxmlformats.org/officeDocument/2006/relationships/image" Target="../media/image6.png"/><Relationship Id="rId2" Type="http://schemas.openxmlformats.org/officeDocument/2006/relationships/slideLayout" Target="../slideLayouts/slideLayout6.xml"/><Relationship Id="rId1" Type="http://schemas.openxmlformats.org/officeDocument/2006/relationships/tags" Target="../tags/tag10.xml"/><Relationship Id="rId6" Type="http://schemas.openxmlformats.org/officeDocument/2006/relationships/image" Target="../media/image5.png"/><Relationship Id="rId5" Type="http://schemas.openxmlformats.org/officeDocument/2006/relationships/image" Target="../media/image1.emf"/><Relationship Id="rId4" Type="http://schemas.openxmlformats.org/officeDocument/2006/relationships/oleObject" Target="../embeddings/oleObject7.bin"/></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1.xml"/><Relationship Id="rId1" Type="http://schemas.openxmlformats.org/officeDocument/2006/relationships/tags" Target="../tags/tag11.xml"/><Relationship Id="rId4" Type="http://schemas.openxmlformats.org/officeDocument/2006/relationships/image" Target="../media/image7.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4FDF8621-1EE2-61D3-FCFE-CB9D12CA431D}"/>
              </a:ext>
            </a:extLst>
          </p:cNvPr>
          <p:cNvGraphicFramePr>
            <a:graphicFrameLocks noChangeAspect="1"/>
          </p:cNvGraphicFramePr>
          <p:nvPr>
            <p:custDataLst>
              <p:tags r:id="rId1"/>
            </p:custDataLst>
            <p:extLst>
              <p:ext uri="{D42A27DB-BD31-4B8C-83A1-F6EECF244321}">
                <p14:modId xmlns:p14="http://schemas.microsoft.com/office/powerpoint/2010/main" val="306872755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15" imgH="416" progId="TCLayout.ActiveDocument.1">
                  <p:embed/>
                </p:oleObj>
              </mc:Choice>
              <mc:Fallback>
                <p:oleObj name="think-cell Slide" r:id="rId4" imgW="415" imgH="416"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7" name="Title 6">
            <a:extLst>
              <a:ext uri="{FF2B5EF4-FFF2-40B4-BE49-F238E27FC236}">
                <a16:creationId xmlns:a16="http://schemas.microsoft.com/office/drawing/2014/main" id="{A35E0CEF-E364-578D-2DD9-E867D0362344}"/>
              </a:ext>
            </a:extLst>
          </p:cNvPr>
          <p:cNvSpPr>
            <a:spLocks noGrp="1"/>
          </p:cNvSpPr>
          <p:nvPr>
            <p:ph type="title"/>
          </p:nvPr>
        </p:nvSpPr>
        <p:spPr>
          <a:xfrm>
            <a:off x="838418" y="1762034"/>
            <a:ext cx="10515163" cy="1780329"/>
          </a:xfrm>
        </p:spPr>
        <p:txBody>
          <a:bodyPr vert="horz">
            <a:normAutofit fontScale="90000"/>
          </a:bodyPr>
          <a:lstStyle/>
          <a:p>
            <a:pPr algn="ctr"/>
            <a:r>
              <a:rPr lang="en" sz="4800" b="1" dirty="0">
                <a:latin typeface="Fira Sans Medium" panose="020B0503050000020004" pitchFamily="34" charset="0"/>
              </a:rPr>
              <a:t>My Experience working in Disease Control and Prevention programs in LMICs </a:t>
            </a:r>
            <a:endParaRPr lang="en-US" dirty="0"/>
          </a:p>
        </p:txBody>
      </p:sp>
      <p:sp>
        <p:nvSpPr>
          <p:cNvPr id="12" name="Title Placeholder 1">
            <a:extLst>
              <a:ext uri="{FF2B5EF4-FFF2-40B4-BE49-F238E27FC236}">
                <a16:creationId xmlns:a16="http://schemas.microsoft.com/office/drawing/2014/main" id="{85BCAE02-A8A0-5F4A-42EB-0E2CE3D3E8FC}"/>
              </a:ext>
            </a:extLst>
          </p:cNvPr>
          <p:cNvSpPr txBox="1">
            <a:spLocks/>
          </p:cNvSpPr>
          <p:nvPr/>
        </p:nvSpPr>
        <p:spPr>
          <a:xfrm>
            <a:off x="994926" y="4502888"/>
            <a:ext cx="10512425" cy="943221"/>
          </a:xfrm>
          <a:prstGeom prst="rect">
            <a:avLst/>
          </a:prstGeom>
        </p:spPr>
        <p:txBody>
          <a:bodyPr vert="horz" lIns="68598" tIns="34299" rIns="68598" bIns="34299" rtlCol="0" anchor="ctr">
            <a:normAutofit lnSpcReduction="10000"/>
          </a:bodyPr>
          <a:lstStyle>
            <a:lvl1pPr algn="ctr" defTabSz="457200" rtl="0" eaLnBrk="1" latinLnBrk="0" hangingPunct="1">
              <a:spcBef>
                <a:spcPct val="0"/>
              </a:spcBef>
              <a:buNone/>
              <a:defRPr sz="4400" kern="1200" baseline="0">
                <a:solidFill>
                  <a:schemeClr val="bg2"/>
                </a:solidFill>
                <a:latin typeface="merriweather" charset="0"/>
                <a:ea typeface="+mj-ea"/>
                <a:cs typeface="+mj-cs"/>
              </a:defRPr>
            </a:lvl1pPr>
          </a:lstStyle>
          <a:p>
            <a:pPr>
              <a:lnSpc>
                <a:spcPct val="80000"/>
              </a:lnSpc>
              <a:buSzPts val="1018"/>
            </a:pPr>
            <a:r>
              <a:rPr lang="en-GB" sz="2800" dirty="0">
                <a:solidFill>
                  <a:schemeClr val="bg1"/>
                </a:solidFill>
                <a:latin typeface="+mj-lt"/>
                <a:cs typeface="Arial" panose="020B0604020202020204" pitchFamily="34" charset="0"/>
              </a:rPr>
              <a:t>Abubakar </a:t>
            </a:r>
            <a:r>
              <a:rPr lang="en-GB" sz="2800" dirty="0" err="1">
                <a:solidFill>
                  <a:schemeClr val="bg1"/>
                </a:solidFill>
                <a:latin typeface="+mj-lt"/>
                <a:cs typeface="Arial" panose="020B0604020202020204" pitchFamily="34" charset="0"/>
              </a:rPr>
              <a:t>Yerima</a:t>
            </a:r>
            <a:r>
              <a:rPr lang="en-GB" sz="2800" dirty="0">
                <a:solidFill>
                  <a:schemeClr val="bg1"/>
                </a:solidFill>
                <a:latin typeface="+mj-lt"/>
                <a:cs typeface="Arial" panose="020B0604020202020204" pitchFamily="34" charset="0"/>
              </a:rPr>
              <a:t> Mohammed</a:t>
            </a:r>
          </a:p>
          <a:p>
            <a:pPr>
              <a:lnSpc>
                <a:spcPct val="80000"/>
              </a:lnSpc>
              <a:buSzPts val="1018"/>
            </a:pPr>
            <a:endParaRPr lang="en-GB" sz="1600" dirty="0">
              <a:solidFill>
                <a:schemeClr val="bg1"/>
              </a:solidFill>
              <a:latin typeface="+mj-lt"/>
              <a:cs typeface="Arial" panose="020B0604020202020204" pitchFamily="34" charset="0"/>
            </a:endParaRPr>
          </a:p>
          <a:p>
            <a:pPr>
              <a:lnSpc>
                <a:spcPct val="80000"/>
              </a:lnSpc>
              <a:buSzPts val="1018"/>
            </a:pPr>
            <a:r>
              <a:rPr lang="en-GB" sz="2800" dirty="0">
                <a:solidFill>
                  <a:schemeClr val="bg1"/>
                </a:solidFill>
                <a:latin typeface="+mj-lt"/>
                <a:cs typeface="Arial" panose="020B0604020202020204" pitchFamily="34" charset="0"/>
              </a:rPr>
              <a:t>MSc Candidate, LSHTM &amp; LSE </a:t>
            </a:r>
          </a:p>
        </p:txBody>
      </p:sp>
    </p:spTree>
    <p:extLst>
      <p:ext uri="{BB962C8B-B14F-4D97-AF65-F5344CB8AC3E}">
        <p14:creationId xmlns:p14="http://schemas.microsoft.com/office/powerpoint/2010/main" val="3188868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C14642EA-0968-4FE2-48DE-7DADC924D203}"/>
              </a:ext>
            </a:extLst>
          </p:cNvPr>
          <p:cNvGraphicFramePr>
            <a:graphicFrameLocks noChangeAspect="1"/>
          </p:cNvGraphicFramePr>
          <p:nvPr>
            <p:custDataLst>
              <p:tags r:id="rId1"/>
            </p:custDataLst>
            <p:extLst>
              <p:ext uri="{D42A27DB-BD31-4B8C-83A1-F6EECF244321}">
                <p14:modId xmlns:p14="http://schemas.microsoft.com/office/powerpoint/2010/main" val="109724497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15" imgH="416" progId="TCLayout.ActiveDocument.1">
                  <p:embed/>
                </p:oleObj>
              </mc:Choice>
              <mc:Fallback>
                <p:oleObj name="think-cell Slide" r:id="rId4" imgW="415" imgH="416"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6" name="Google Shape;85;p13">
            <a:extLst>
              <a:ext uri="{FF2B5EF4-FFF2-40B4-BE49-F238E27FC236}">
                <a16:creationId xmlns:a16="http://schemas.microsoft.com/office/drawing/2014/main" id="{CB806D0F-77BC-A24A-2E00-75A92BD604D2}"/>
              </a:ext>
            </a:extLst>
          </p:cNvPr>
          <p:cNvSpPr txBox="1">
            <a:spLocks/>
          </p:cNvSpPr>
          <p:nvPr/>
        </p:nvSpPr>
        <p:spPr>
          <a:xfrm>
            <a:off x="129392" y="700951"/>
            <a:ext cx="7542879" cy="498686"/>
          </a:xfrm>
          <a:prstGeom prst="rect">
            <a:avLst/>
          </a:prstGeom>
        </p:spPr>
        <p:txBody>
          <a:bodyPr vert="horz" lIns="0" tIns="0" rIns="0" bIns="0" rtlCol="0" anchor="b">
            <a:noAutofit/>
          </a:bodyPr>
          <a:lstStyle>
            <a:lvl1pPr algn="l" defTabSz="457200" rtl="0" eaLnBrk="1" latinLnBrk="0" hangingPunct="1">
              <a:spcBef>
                <a:spcPct val="0"/>
              </a:spcBef>
              <a:buNone/>
              <a:defRPr sz="2400" kern="1200" baseline="0">
                <a:solidFill>
                  <a:srgbClr val="000000"/>
                </a:solidFill>
                <a:latin typeface="Arial Black"/>
                <a:ea typeface="+mj-ea"/>
                <a:cs typeface="Arial Black"/>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2800" b="1" i="0" u="none" strike="noStrike" kern="1200" cap="none" spc="0" normalizeH="0" baseline="0" noProof="0">
                <a:ln>
                  <a:noFill/>
                </a:ln>
                <a:solidFill>
                  <a:srgbClr val="4BACC6">
                    <a:lumMod val="50000"/>
                  </a:srgbClr>
                </a:solidFill>
                <a:effectLst/>
                <a:uLnTx/>
                <a:uFillTx/>
                <a:latin typeface="Fira Sans Medium" panose="020B0503050000020004" pitchFamily="34" charset="0"/>
                <a:ea typeface="+mj-ea"/>
              </a:rPr>
              <a:t>Presentation Outline</a:t>
            </a:r>
            <a:endParaRPr kumimoji="0" lang="en-US" sz="2800" b="1" i="0" u="none" strike="noStrike" kern="1200" cap="none" spc="0" normalizeH="0" baseline="0" noProof="0" dirty="0">
              <a:ln>
                <a:noFill/>
              </a:ln>
              <a:solidFill>
                <a:srgbClr val="4BACC6">
                  <a:lumMod val="50000"/>
                </a:srgbClr>
              </a:solidFill>
              <a:effectLst/>
              <a:uLnTx/>
              <a:uFillTx/>
              <a:latin typeface="Fira Sans Medium" panose="020B0503050000020004" pitchFamily="34" charset="0"/>
              <a:ea typeface="+mj-ea"/>
            </a:endParaRPr>
          </a:p>
        </p:txBody>
      </p:sp>
      <p:sp>
        <p:nvSpPr>
          <p:cNvPr id="17" name="Rectangle 16">
            <a:extLst>
              <a:ext uri="{FF2B5EF4-FFF2-40B4-BE49-F238E27FC236}">
                <a16:creationId xmlns:a16="http://schemas.microsoft.com/office/drawing/2014/main" id="{062B9FB5-F7D7-F9CB-AECB-63932D5DC8BC}"/>
              </a:ext>
            </a:extLst>
          </p:cNvPr>
          <p:cNvSpPr/>
          <p:nvPr/>
        </p:nvSpPr>
        <p:spPr bwMode="auto">
          <a:xfrm>
            <a:off x="665635" y="1890223"/>
            <a:ext cx="5669578" cy="640080"/>
          </a:xfrm>
          <a:prstGeom prst="rect">
            <a:avLst/>
          </a:prstGeom>
          <a:solidFill>
            <a:srgbClr val="FCFEFE"/>
          </a:solidFill>
          <a:ln w="9525">
            <a:noFill/>
            <a:miter lim="800000"/>
            <a:headEnd/>
            <a:tailEnd/>
          </a:ln>
          <a:effectLst>
            <a:innerShdw blurRad="114300">
              <a:prstClr val="black"/>
            </a:innerShdw>
          </a:effectLst>
        </p:spPr>
        <p:txBody>
          <a:bodyPr wrap="square" lIns="91440" tIns="36000" rIns="72000" bIns="36000" rtlCol="0" anchor="ctr" anchorCtr="0">
            <a:noAutofit/>
          </a:bodyPr>
          <a:lstStyle/>
          <a:p>
            <a:r>
              <a:rPr lang="en-GB" sz="1700" b="1" dirty="0">
                <a:solidFill>
                  <a:prstClr val="black"/>
                </a:solidFill>
                <a:cs typeface="Calibri" panose="020F0502020204030204" pitchFamily="34" charset="0"/>
              </a:rPr>
              <a:t>A little bit about my background </a:t>
            </a:r>
            <a:endParaRPr lang="en-US" sz="1700" b="1" dirty="0">
              <a:solidFill>
                <a:prstClr val="black"/>
              </a:solidFill>
              <a:cs typeface="Calibri" panose="020F0502020204030204" pitchFamily="34" charset="0"/>
            </a:endParaRPr>
          </a:p>
        </p:txBody>
      </p:sp>
      <p:sp>
        <p:nvSpPr>
          <p:cNvPr id="18" name="Rectangle 17">
            <a:extLst>
              <a:ext uri="{FF2B5EF4-FFF2-40B4-BE49-F238E27FC236}">
                <a16:creationId xmlns:a16="http://schemas.microsoft.com/office/drawing/2014/main" id="{9E522F6C-BB82-514E-FD55-B60670553530}"/>
              </a:ext>
            </a:extLst>
          </p:cNvPr>
          <p:cNvSpPr/>
          <p:nvPr/>
        </p:nvSpPr>
        <p:spPr>
          <a:xfrm>
            <a:off x="298413" y="1890223"/>
            <a:ext cx="324000" cy="620389"/>
          </a:xfrm>
          <a:prstGeom prst="rect">
            <a:avLst/>
          </a:prstGeom>
          <a:solidFill>
            <a:srgbClr val="4BACC6">
              <a:lumMod val="75000"/>
            </a:srgbClr>
          </a:solidFill>
          <a:ln w="25400" cap="flat" cmpd="sng" algn="ctr">
            <a:noFill/>
            <a:prstDash val="solid"/>
          </a:ln>
          <a:effectLst>
            <a:outerShdw blurRad="50800" dist="38100" dir="2700000" algn="tl" rotWithShape="0">
              <a:prstClr val="black">
                <a:alpha val="40000"/>
              </a:prstClr>
            </a:outerShdw>
          </a:effectLst>
        </p:spPr>
        <p:txBody>
          <a:bodyPr lIns="0" tIns="0" rIns="0" bIns="0" rtlCol="0" anchor="ctr" anchorCtr="0"/>
          <a:lstStyle/>
          <a:p>
            <a:pPr marL="0" marR="0" lvl="0" indent="0" algn="ctr" defTabSz="914400" eaLnBrk="1" fontAlgn="auto" latinLnBrk="0" hangingPunct="1">
              <a:lnSpc>
                <a:spcPct val="100000"/>
              </a:lnSpc>
              <a:spcBef>
                <a:spcPts val="600"/>
              </a:spcBef>
              <a:spcAft>
                <a:spcPts val="600"/>
              </a:spcAft>
              <a:buClrTx/>
              <a:buSzTx/>
              <a:buFontTx/>
              <a:buNone/>
              <a:tabLst/>
              <a:defRPr/>
            </a:pPr>
            <a:r>
              <a:rPr kumimoji="0" lang="en-GB" sz="1700" b="1" i="0" u="none" strike="noStrike" kern="0" cap="none" spc="0" normalizeH="0" baseline="0" noProof="0" dirty="0">
                <a:ln>
                  <a:noFill/>
                </a:ln>
                <a:solidFill>
                  <a:srgbClr val="FFFFFF"/>
                </a:solidFill>
                <a:effectLst/>
                <a:uLnTx/>
                <a:uFillTx/>
                <a:latin typeface="Calibri"/>
                <a:ea typeface="+mn-ea"/>
                <a:cs typeface="Calibri" panose="020F0502020204030204" pitchFamily="34" charset="0"/>
              </a:rPr>
              <a:t>1</a:t>
            </a:r>
            <a:endParaRPr kumimoji="0" lang="en-US" sz="1700" b="1" i="0" u="none" strike="noStrike" kern="0" cap="none" spc="0" normalizeH="0" baseline="0" noProof="0" dirty="0">
              <a:ln>
                <a:noFill/>
              </a:ln>
              <a:solidFill>
                <a:srgbClr val="FFFFFF"/>
              </a:solidFill>
              <a:effectLst/>
              <a:uLnTx/>
              <a:uFillTx/>
              <a:latin typeface="Calibri"/>
              <a:ea typeface="+mn-ea"/>
              <a:cs typeface="Calibri" panose="020F0502020204030204" pitchFamily="34" charset="0"/>
            </a:endParaRPr>
          </a:p>
        </p:txBody>
      </p:sp>
      <p:sp>
        <p:nvSpPr>
          <p:cNvPr id="19" name="Rectangle 18">
            <a:extLst>
              <a:ext uri="{FF2B5EF4-FFF2-40B4-BE49-F238E27FC236}">
                <a16:creationId xmlns:a16="http://schemas.microsoft.com/office/drawing/2014/main" id="{C53E77C3-92FB-A47B-EC4B-4957032B281A}"/>
              </a:ext>
            </a:extLst>
          </p:cNvPr>
          <p:cNvSpPr/>
          <p:nvPr/>
        </p:nvSpPr>
        <p:spPr bwMode="auto">
          <a:xfrm>
            <a:off x="665635" y="2669844"/>
            <a:ext cx="5669578" cy="640080"/>
          </a:xfrm>
          <a:prstGeom prst="rect">
            <a:avLst/>
          </a:prstGeom>
          <a:solidFill>
            <a:srgbClr val="FCFEFE"/>
          </a:solidFill>
          <a:ln w="9525">
            <a:noFill/>
            <a:miter lim="800000"/>
            <a:headEnd/>
            <a:tailEnd/>
          </a:ln>
          <a:effectLst>
            <a:innerShdw blurRad="114300">
              <a:prstClr val="black"/>
            </a:innerShdw>
          </a:effectLst>
        </p:spPr>
        <p:txBody>
          <a:bodyPr wrap="square" lIns="91440" tIns="36000" rIns="72000" bIns="36000" rtlCol="0" anchor="ctr" anchorCtr="0">
            <a:noAutofit/>
          </a:bodyPr>
          <a:lstStyle/>
          <a:p>
            <a:r>
              <a:rPr lang="en-IN" sz="1700" b="1" dirty="0">
                <a:solidFill>
                  <a:prstClr val="black"/>
                </a:solidFill>
                <a:cs typeface="Calibri" panose="020F0502020204030204" pitchFamily="34" charset="0"/>
              </a:rPr>
              <a:t>My disease control and prevention experience </a:t>
            </a:r>
            <a:endParaRPr lang="en-US" sz="1700" b="1" dirty="0">
              <a:solidFill>
                <a:prstClr val="black"/>
              </a:solidFill>
              <a:cs typeface="Calibri" panose="020F0502020204030204" pitchFamily="34" charset="0"/>
            </a:endParaRPr>
          </a:p>
        </p:txBody>
      </p:sp>
      <p:sp>
        <p:nvSpPr>
          <p:cNvPr id="20" name="Rectangle 19">
            <a:extLst>
              <a:ext uri="{FF2B5EF4-FFF2-40B4-BE49-F238E27FC236}">
                <a16:creationId xmlns:a16="http://schemas.microsoft.com/office/drawing/2014/main" id="{2C6C52FB-EECD-BF30-6DA6-05F62C16D1A1}"/>
              </a:ext>
            </a:extLst>
          </p:cNvPr>
          <p:cNvSpPr/>
          <p:nvPr/>
        </p:nvSpPr>
        <p:spPr>
          <a:xfrm>
            <a:off x="298413" y="2669844"/>
            <a:ext cx="324000" cy="620389"/>
          </a:xfrm>
          <a:prstGeom prst="rect">
            <a:avLst/>
          </a:prstGeom>
          <a:solidFill>
            <a:srgbClr val="4BACC6">
              <a:lumMod val="75000"/>
            </a:srgbClr>
          </a:solidFill>
          <a:ln w="25400" cap="flat" cmpd="sng" algn="ctr">
            <a:noFill/>
            <a:prstDash val="solid"/>
          </a:ln>
          <a:effectLst>
            <a:outerShdw blurRad="50800" dist="38100" dir="2700000" algn="tl" rotWithShape="0">
              <a:prstClr val="black">
                <a:alpha val="40000"/>
              </a:prstClr>
            </a:outerShdw>
          </a:effectLst>
        </p:spPr>
        <p:txBody>
          <a:bodyPr lIns="0" tIns="0" rIns="0" bIns="0" rtlCol="0" anchor="ctr" anchorCtr="0"/>
          <a:lstStyle/>
          <a:p>
            <a:pPr marL="0" marR="0" lvl="0" indent="0" algn="ctr" defTabSz="914400" eaLnBrk="1" fontAlgn="auto" latinLnBrk="0" hangingPunct="1">
              <a:lnSpc>
                <a:spcPct val="100000"/>
              </a:lnSpc>
              <a:spcBef>
                <a:spcPts val="600"/>
              </a:spcBef>
              <a:spcAft>
                <a:spcPts val="600"/>
              </a:spcAft>
              <a:buClrTx/>
              <a:buSzTx/>
              <a:buFontTx/>
              <a:buNone/>
              <a:tabLst/>
              <a:defRPr/>
            </a:pPr>
            <a:r>
              <a:rPr kumimoji="0" lang="en-GB" sz="1700" b="1" i="0" u="none" strike="noStrike" kern="0" cap="none" spc="0" normalizeH="0" baseline="0" noProof="0" dirty="0">
                <a:ln>
                  <a:noFill/>
                </a:ln>
                <a:solidFill>
                  <a:srgbClr val="FFFFFF"/>
                </a:solidFill>
                <a:effectLst/>
                <a:uLnTx/>
                <a:uFillTx/>
                <a:latin typeface="Calibri"/>
                <a:ea typeface="+mn-ea"/>
                <a:cs typeface="Calibri" panose="020F0502020204030204" pitchFamily="34" charset="0"/>
              </a:rPr>
              <a:t>2</a:t>
            </a:r>
            <a:endParaRPr kumimoji="0" lang="en-US" sz="1700" b="1" i="0" u="none" strike="noStrike" kern="0" cap="none" spc="0" normalizeH="0" baseline="0" noProof="0" dirty="0">
              <a:ln>
                <a:noFill/>
              </a:ln>
              <a:solidFill>
                <a:srgbClr val="FFFFFF"/>
              </a:solidFill>
              <a:effectLst/>
              <a:uLnTx/>
              <a:uFillTx/>
              <a:latin typeface="Calibri"/>
              <a:ea typeface="+mn-ea"/>
              <a:cs typeface="Calibri" panose="020F0502020204030204" pitchFamily="34" charset="0"/>
            </a:endParaRPr>
          </a:p>
        </p:txBody>
      </p:sp>
      <p:sp>
        <p:nvSpPr>
          <p:cNvPr id="21" name="Rectangle 20">
            <a:extLst>
              <a:ext uri="{FF2B5EF4-FFF2-40B4-BE49-F238E27FC236}">
                <a16:creationId xmlns:a16="http://schemas.microsoft.com/office/drawing/2014/main" id="{9DD745BC-55FE-4341-7299-9FB5B95959DB}"/>
              </a:ext>
            </a:extLst>
          </p:cNvPr>
          <p:cNvSpPr/>
          <p:nvPr/>
        </p:nvSpPr>
        <p:spPr bwMode="auto">
          <a:xfrm>
            <a:off x="665635" y="3449465"/>
            <a:ext cx="5669578" cy="640080"/>
          </a:xfrm>
          <a:prstGeom prst="rect">
            <a:avLst/>
          </a:prstGeom>
          <a:solidFill>
            <a:srgbClr val="FCFEFE"/>
          </a:solidFill>
          <a:ln w="9525">
            <a:noFill/>
            <a:miter lim="800000"/>
            <a:headEnd/>
            <a:tailEnd/>
          </a:ln>
          <a:effectLst>
            <a:innerShdw blurRad="114300">
              <a:prstClr val="black"/>
            </a:innerShdw>
          </a:effectLst>
        </p:spPr>
        <p:txBody>
          <a:bodyPr wrap="square" lIns="91440" tIns="36000" rIns="72000" bIns="36000" rtlCol="0" anchor="ctr" anchorCtr="0">
            <a:noAutofit/>
          </a:bodyPr>
          <a:lstStyle/>
          <a:p>
            <a:r>
              <a:rPr lang="en-GB" sz="1700" b="1" dirty="0">
                <a:solidFill>
                  <a:prstClr val="black"/>
                </a:solidFill>
                <a:cs typeface="Calibri" panose="020F0502020204030204" pitchFamily="34" charset="0"/>
              </a:rPr>
              <a:t>My career plans post-graduation </a:t>
            </a:r>
            <a:endParaRPr lang="en-US" sz="1700" b="1" dirty="0">
              <a:solidFill>
                <a:prstClr val="black"/>
              </a:solidFill>
              <a:cs typeface="Calibri" panose="020F0502020204030204" pitchFamily="34" charset="0"/>
            </a:endParaRPr>
          </a:p>
        </p:txBody>
      </p:sp>
      <p:sp>
        <p:nvSpPr>
          <p:cNvPr id="22" name="Rectangle 21">
            <a:extLst>
              <a:ext uri="{FF2B5EF4-FFF2-40B4-BE49-F238E27FC236}">
                <a16:creationId xmlns:a16="http://schemas.microsoft.com/office/drawing/2014/main" id="{94E8397B-4AE8-FF2F-A2CA-460CA9FB3B59}"/>
              </a:ext>
            </a:extLst>
          </p:cNvPr>
          <p:cNvSpPr/>
          <p:nvPr/>
        </p:nvSpPr>
        <p:spPr>
          <a:xfrm>
            <a:off x="298413" y="3449465"/>
            <a:ext cx="324000" cy="620389"/>
          </a:xfrm>
          <a:prstGeom prst="rect">
            <a:avLst/>
          </a:prstGeom>
          <a:solidFill>
            <a:srgbClr val="4BACC6">
              <a:lumMod val="75000"/>
            </a:srgbClr>
          </a:solidFill>
          <a:ln w="25400" cap="flat" cmpd="sng" algn="ctr">
            <a:noFill/>
            <a:prstDash val="solid"/>
          </a:ln>
          <a:effectLst>
            <a:outerShdw blurRad="50800" dist="38100" dir="2700000" algn="tl" rotWithShape="0">
              <a:prstClr val="black">
                <a:alpha val="40000"/>
              </a:prstClr>
            </a:outerShdw>
          </a:effectLst>
        </p:spPr>
        <p:txBody>
          <a:bodyPr lIns="0" tIns="0" rIns="0" bIns="0" rtlCol="0" anchor="ctr" anchorCtr="0"/>
          <a:lstStyle/>
          <a:p>
            <a:pPr marL="0" marR="0" lvl="0" indent="0" algn="ctr" defTabSz="914400" eaLnBrk="1" fontAlgn="auto" latinLnBrk="0" hangingPunct="1">
              <a:lnSpc>
                <a:spcPct val="100000"/>
              </a:lnSpc>
              <a:spcBef>
                <a:spcPts val="600"/>
              </a:spcBef>
              <a:spcAft>
                <a:spcPts val="600"/>
              </a:spcAft>
              <a:buClrTx/>
              <a:buSzTx/>
              <a:buFontTx/>
              <a:buNone/>
              <a:tabLst/>
              <a:defRPr/>
            </a:pPr>
            <a:r>
              <a:rPr kumimoji="0" lang="en-GB" sz="1700" b="1" i="0" u="none" strike="noStrike" kern="0" cap="none" spc="0" normalizeH="0" baseline="0" noProof="0" dirty="0">
                <a:ln>
                  <a:noFill/>
                </a:ln>
                <a:solidFill>
                  <a:srgbClr val="FFFFFF"/>
                </a:solidFill>
                <a:effectLst/>
                <a:uLnTx/>
                <a:uFillTx/>
                <a:latin typeface="Calibri"/>
                <a:ea typeface="+mn-ea"/>
                <a:cs typeface="Calibri" panose="020F0502020204030204" pitchFamily="34" charset="0"/>
              </a:rPr>
              <a:t>3</a:t>
            </a:r>
            <a:endParaRPr kumimoji="0" lang="en-US" sz="1700" b="1" i="0" u="none" strike="noStrike" kern="0" cap="none" spc="0" normalizeH="0" baseline="0" noProof="0" dirty="0">
              <a:ln>
                <a:noFill/>
              </a:ln>
              <a:solidFill>
                <a:srgbClr val="FFFFFF"/>
              </a:solidFill>
              <a:effectLst/>
              <a:uLnTx/>
              <a:uFillTx/>
              <a:latin typeface="Calibri"/>
              <a:ea typeface="+mn-ea"/>
              <a:cs typeface="Calibri" panose="020F0502020204030204" pitchFamily="34" charset="0"/>
            </a:endParaRPr>
          </a:p>
        </p:txBody>
      </p:sp>
    </p:spTree>
    <p:extLst>
      <p:ext uri="{BB962C8B-B14F-4D97-AF65-F5344CB8AC3E}">
        <p14:creationId xmlns:p14="http://schemas.microsoft.com/office/powerpoint/2010/main" val="40605529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1FFAE5C9-0FD6-457C-EF97-CE95E61B85C1}"/>
              </a:ext>
            </a:extLst>
          </p:cNvPr>
          <p:cNvGraphicFramePr>
            <a:graphicFrameLocks noChangeAspect="1"/>
          </p:cNvGraphicFramePr>
          <p:nvPr>
            <p:custDataLst>
              <p:tags r:id="rId1"/>
            </p:custDataLst>
            <p:extLst>
              <p:ext uri="{D42A27DB-BD31-4B8C-83A1-F6EECF244321}">
                <p14:modId xmlns:p14="http://schemas.microsoft.com/office/powerpoint/2010/main" val="385126858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15" imgH="416" progId="TCLayout.ActiveDocument.1">
                  <p:embed/>
                </p:oleObj>
              </mc:Choice>
              <mc:Fallback>
                <p:oleObj name="think-cell Slide" r:id="rId4" imgW="415" imgH="416"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8" name="Google Shape;85;p13">
            <a:extLst>
              <a:ext uri="{FF2B5EF4-FFF2-40B4-BE49-F238E27FC236}">
                <a16:creationId xmlns:a16="http://schemas.microsoft.com/office/drawing/2014/main" id="{9305FB11-6BED-753D-20DA-64831B2CDC8B}"/>
              </a:ext>
            </a:extLst>
          </p:cNvPr>
          <p:cNvSpPr txBox="1">
            <a:spLocks/>
          </p:cNvSpPr>
          <p:nvPr/>
        </p:nvSpPr>
        <p:spPr>
          <a:xfrm>
            <a:off x="243742" y="352148"/>
            <a:ext cx="8810566" cy="569116"/>
          </a:xfrm>
          <a:prstGeom prst="rect">
            <a:avLst/>
          </a:prstGeom>
        </p:spPr>
        <p:txBody>
          <a:bodyPr vert="horz" lIns="0" tIns="0" rIns="0" bIns="0" rtlCol="0" anchor="b">
            <a:noAutofit/>
          </a:bodyPr>
          <a:lstStyle>
            <a:lvl1pPr algn="l" defTabSz="457200" rtl="0" eaLnBrk="1" latinLnBrk="0" hangingPunct="1">
              <a:spcBef>
                <a:spcPct val="0"/>
              </a:spcBef>
              <a:buNone/>
              <a:defRPr sz="4700" kern="1200" baseline="0">
                <a:solidFill>
                  <a:srgbClr val="000000"/>
                </a:solidFill>
                <a:latin typeface="Arial Black"/>
                <a:ea typeface="+mj-ea"/>
                <a:cs typeface="Arial Black"/>
              </a:defRPr>
            </a:lvl1pPr>
          </a:lstStyle>
          <a:p>
            <a:endParaRPr lang="en-GB" sz="2400" b="1" dirty="0">
              <a:solidFill>
                <a:srgbClr val="4BACC6">
                  <a:lumMod val="50000"/>
                </a:srgbClr>
              </a:solidFill>
              <a:latin typeface="Fira Sans Medium" panose="020B0503050000020004" pitchFamily="34" charset="0"/>
            </a:endParaRPr>
          </a:p>
          <a:p>
            <a:r>
              <a:rPr lang="en-GB" sz="2400" b="1" dirty="0">
                <a:solidFill>
                  <a:srgbClr val="4BACC6">
                    <a:lumMod val="50000"/>
                  </a:srgbClr>
                </a:solidFill>
                <a:latin typeface="Fira Sans Medium" panose="020B0503050000020004" pitchFamily="34" charset="0"/>
              </a:rPr>
              <a:t>Background</a:t>
            </a:r>
          </a:p>
        </p:txBody>
      </p:sp>
      <p:grpSp>
        <p:nvGrpSpPr>
          <p:cNvPr id="29" name="Group 28">
            <a:extLst>
              <a:ext uri="{FF2B5EF4-FFF2-40B4-BE49-F238E27FC236}">
                <a16:creationId xmlns:a16="http://schemas.microsoft.com/office/drawing/2014/main" id="{5C96BE85-3B31-F5DE-BD3D-D55F670FD3C9}"/>
              </a:ext>
            </a:extLst>
          </p:cNvPr>
          <p:cNvGrpSpPr/>
          <p:nvPr/>
        </p:nvGrpSpPr>
        <p:grpSpPr>
          <a:xfrm>
            <a:off x="542294" y="1726150"/>
            <a:ext cx="4773928" cy="4389139"/>
            <a:chOff x="156116" y="1371735"/>
            <a:chExt cx="4166958" cy="4572002"/>
          </a:xfrm>
        </p:grpSpPr>
        <p:pic>
          <p:nvPicPr>
            <p:cNvPr id="30" name="Picture 2" descr="https://3.bp.blogspot.com/-YtF5FGbrO_A/TwMOaWvVIII/AAAAAAAAMN8/U7B1mxmQMQw/s1600/Nigeria1.gif">
              <a:extLst>
                <a:ext uri="{FF2B5EF4-FFF2-40B4-BE49-F238E27FC236}">
                  <a16:creationId xmlns:a16="http://schemas.microsoft.com/office/drawing/2014/main" id="{65F33444-5977-0FCE-50A6-C23CC9088A7B}"/>
                </a:ext>
              </a:extLst>
            </p:cNvPr>
            <p:cNvPicPr>
              <a:picLocks noChangeAspect="1" noChangeArrowheads="1"/>
            </p:cNvPicPr>
            <p:nvPr/>
          </p:nvPicPr>
          <p:blipFill>
            <a:blip r:embed="rId6">
              <a:duotone>
                <a:srgbClr val="4BACC6">
                  <a:shade val="45000"/>
                  <a:satMod val="135000"/>
                </a:srgbClr>
                <a:prstClr val="white"/>
              </a:duotone>
              <a:extLst>
                <a:ext uri="{BEBA8EAE-BF5A-486C-A8C5-ECC9F3942E4B}">
                  <a14:imgProps xmlns:a14="http://schemas.microsoft.com/office/drawing/2010/main">
                    <a14:imgLayer r:embed="rId7">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261895" y="1371735"/>
              <a:ext cx="4061179" cy="4572002"/>
            </a:xfrm>
            <a:prstGeom prst="rect">
              <a:avLst/>
            </a:prstGeom>
            <a:noFill/>
            <a:extLst>
              <a:ext uri="{909E8E84-426E-40DD-AFC4-6F175D3DCCD1}">
                <a14:hiddenFill xmlns:a14="http://schemas.microsoft.com/office/drawing/2010/main">
                  <a:solidFill>
                    <a:srgbClr val="FFFFFF"/>
                  </a:solidFill>
                </a14:hiddenFill>
              </a:ext>
            </a:extLst>
          </p:spPr>
        </p:pic>
        <p:sp>
          <p:nvSpPr>
            <p:cNvPr id="31" name="Shape 80">
              <a:extLst>
                <a:ext uri="{FF2B5EF4-FFF2-40B4-BE49-F238E27FC236}">
                  <a16:creationId xmlns:a16="http://schemas.microsoft.com/office/drawing/2014/main" id="{C88E965D-6610-2A54-F0C2-F4ED16ED7ED6}"/>
                </a:ext>
              </a:extLst>
            </p:cNvPr>
            <p:cNvSpPr/>
            <p:nvPr/>
          </p:nvSpPr>
          <p:spPr>
            <a:xfrm>
              <a:off x="1634938" y="2851080"/>
              <a:ext cx="755111" cy="651335"/>
            </a:xfrm>
            <a:custGeom>
              <a:avLst/>
              <a:gdLst/>
              <a:ahLst/>
              <a:cxnLst>
                <a:cxn ang="0">
                  <a:pos x="wd2" y="hd2"/>
                </a:cxn>
                <a:cxn ang="5400000">
                  <a:pos x="wd2" y="hd2"/>
                </a:cxn>
                <a:cxn ang="10800000">
                  <a:pos x="wd2" y="hd2"/>
                </a:cxn>
                <a:cxn ang="16200000">
                  <a:pos x="wd2" y="hd2"/>
                </a:cxn>
              </a:cxnLst>
              <a:rect l="0" t="0" r="r" b="b"/>
              <a:pathLst>
                <a:path w="21600" h="21600" extrusionOk="0">
                  <a:moveTo>
                    <a:pt x="10395" y="20847"/>
                  </a:moveTo>
                  <a:lnTo>
                    <a:pt x="9990" y="20595"/>
                  </a:lnTo>
                  <a:lnTo>
                    <a:pt x="9787" y="20847"/>
                  </a:lnTo>
                  <a:lnTo>
                    <a:pt x="9517" y="21014"/>
                  </a:lnTo>
                  <a:lnTo>
                    <a:pt x="8977" y="21265"/>
                  </a:lnTo>
                  <a:lnTo>
                    <a:pt x="8370" y="21349"/>
                  </a:lnTo>
                  <a:lnTo>
                    <a:pt x="7762" y="21349"/>
                  </a:lnTo>
                  <a:lnTo>
                    <a:pt x="7357" y="21433"/>
                  </a:lnTo>
                  <a:lnTo>
                    <a:pt x="7020" y="21516"/>
                  </a:lnTo>
                  <a:lnTo>
                    <a:pt x="6615" y="21600"/>
                  </a:lnTo>
                  <a:lnTo>
                    <a:pt x="6210" y="21600"/>
                  </a:lnTo>
                  <a:lnTo>
                    <a:pt x="5737" y="21516"/>
                  </a:lnTo>
                  <a:lnTo>
                    <a:pt x="5400" y="21349"/>
                  </a:lnTo>
                  <a:lnTo>
                    <a:pt x="5130" y="21014"/>
                  </a:lnTo>
                  <a:lnTo>
                    <a:pt x="4927" y="20595"/>
                  </a:lnTo>
                  <a:lnTo>
                    <a:pt x="4657" y="19758"/>
                  </a:lnTo>
                  <a:lnTo>
                    <a:pt x="4522" y="19256"/>
                  </a:lnTo>
                  <a:lnTo>
                    <a:pt x="4320" y="18837"/>
                  </a:lnTo>
                  <a:lnTo>
                    <a:pt x="3847" y="18000"/>
                  </a:lnTo>
                  <a:lnTo>
                    <a:pt x="3577" y="17581"/>
                  </a:lnTo>
                  <a:lnTo>
                    <a:pt x="3240" y="17247"/>
                  </a:lnTo>
                  <a:lnTo>
                    <a:pt x="2902" y="17079"/>
                  </a:lnTo>
                  <a:lnTo>
                    <a:pt x="2227" y="16912"/>
                  </a:lnTo>
                  <a:lnTo>
                    <a:pt x="2092" y="16912"/>
                  </a:lnTo>
                  <a:lnTo>
                    <a:pt x="1890" y="16744"/>
                  </a:lnTo>
                  <a:lnTo>
                    <a:pt x="135" y="16744"/>
                  </a:lnTo>
                  <a:lnTo>
                    <a:pt x="67" y="16828"/>
                  </a:lnTo>
                  <a:lnTo>
                    <a:pt x="67" y="12977"/>
                  </a:lnTo>
                  <a:lnTo>
                    <a:pt x="0" y="12474"/>
                  </a:lnTo>
                  <a:lnTo>
                    <a:pt x="67" y="12140"/>
                  </a:lnTo>
                  <a:lnTo>
                    <a:pt x="270" y="11805"/>
                  </a:lnTo>
                  <a:lnTo>
                    <a:pt x="540" y="11135"/>
                  </a:lnTo>
                  <a:lnTo>
                    <a:pt x="607" y="10800"/>
                  </a:lnTo>
                  <a:lnTo>
                    <a:pt x="607" y="10381"/>
                  </a:lnTo>
                  <a:lnTo>
                    <a:pt x="675" y="9963"/>
                  </a:lnTo>
                  <a:lnTo>
                    <a:pt x="810" y="9628"/>
                  </a:lnTo>
                  <a:lnTo>
                    <a:pt x="1552" y="8707"/>
                  </a:lnTo>
                  <a:lnTo>
                    <a:pt x="1957" y="8037"/>
                  </a:lnTo>
                  <a:lnTo>
                    <a:pt x="2092" y="7535"/>
                  </a:lnTo>
                  <a:lnTo>
                    <a:pt x="2160" y="7033"/>
                  </a:lnTo>
                  <a:lnTo>
                    <a:pt x="2092" y="6447"/>
                  </a:lnTo>
                  <a:lnTo>
                    <a:pt x="2025" y="6112"/>
                  </a:lnTo>
                  <a:lnTo>
                    <a:pt x="1890" y="5693"/>
                  </a:lnTo>
                  <a:lnTo>
                    <a:pt x="1822" y="5191"/>
                  </a:lnTo>
                  <a:lnTo>
                    <a:pt x="1755" y="4102"/>
                  </a:lnTo>
                  <a:lnTo>
                    <a:pt x="1822" y="3349"/>
                  </a:lnTo>
                  <a:lnTo>
                    <a:pt x="1957" y="2930"/>
                  </a:lnTo>
                  <a:lnTo>
                    <a:pt x="2160" y="2595"/>
                  </a:lnTo>
                  <a:lnTo>
                    <a:pt x="2362" y="2428"/>
                  </a:lnTo>
                  <a:lnTo>
                    <a:pt x="2565" y="2177"/>
                  </a:lnTo>
                  <a:lnTo>
                    <a:pt x="2767" y="1842"/>
                  </a:lnTo>
                  <a:lnTo>
                    <a:pt x="2835" y="1172"/>
                  </a:lnTo>
                  <a:lnTo>
                    <a:pt x="2970" y="837"/>
                  </a:lnTo>
                  <a:lnTo>
                    <a:pt x="3105" y="586"/>
                  </a:lnTo>
                  <a:lnTo>
                    <a:pt x="3375" y="419"/>
                  </a:lnTo>
                  <a:lnTo>
                    <a:pt x="3712" y="251"/>
                  </a:lnTo>
                  <a:lnTo>
                    <a:pt x="4387" y="84"/>
                  </a:lnTo>
                  <a:lnTo>
                    <a:pt x="5197" y="0"/>
                  </a:lnTo>
                  <a:lnTo>
                    <a:pt x="5670" y="84"/>
                  </a:lnTo>
                  <a:lnTo>
                    <a:pt x="6277" y="335"/>
                  </a:lnTo>
                  <a:lnTo>
                    <a:pt x="6817" y="586"/>
                  </a:lnTo>
                  <a:lnTo>
                    <a:pt x="7020" y="670"/>
                  </a:lnTo>
                  <a:lnTo>
                    <a:pt x="7155" y="837"/>
                  </a:lnTo>
                  <a:lnTo>
                    <a:pt x="7492" y="1507"/>
                  </a:lnTo>
                  <a:lnTo>
                    <a:pt x="7695" y="1842"/>
                  </a:lnTo>
                  <a:lnTo>
                    <a:pt x="7830" y="1926"/>
                  </a:lnTo>
                  <a:lnTo>
                    <a:pt x="8235" y="1926"/>
                  </a:lnTo>
                  <a:lnTo>
                    <a:pt x="8437" y="1842"/>
                  </a:lnTo>
                  <a:lnTo>
                    <a:pt x="8775" y="1591"/>
                  </a:lnTo>
                  <a:lnTo>
                    <a:pt x="9585" y="1256"/>
                  </a:lnTo>
                  <a:lnTo>
                    <a:pt x="9922" y="1340"/>
                  </a:lnTo>
                  <a:lnTo>
                    <a:pt x="10260" y="1507"/>
                  </a:lnTo>
                  <a:lnTo>
                    <a:pt x="10800" y="1842"/>
                  </a:lnTo>
                  <a:lnTo>
                    <a:pt x="11340" y="2260"/>
                  </a:lnTo>
                  <a:lnTo>
                    <a:pt x="11678" y="2428"/>
                  </a:lnTo>
                  <a:lnTo>
                    <a:pt x="12555" y="2428"/>
                  </a:lnTo>
                  <a:lnTo>
                    <a:pt x="13230" y="2093"/>
                  </a:lnTo>
                  <a:lnTo>
                    <a:pt x="13500" y="1842"/>
                  </a:lnTo>
                  <a:lnTo>
                    <a:pt x="13838" y="1591"/>
                  </a:lnTo>
                  <a:lnTo>
                    <a:pt x="14175" y="1423"/>
                  </a:lnTo>
                  <a:lnTo>
                    <a:pt x="14580" y="1256"/>
                  </a:lnTo>
                  <a:lnTo>
                    <a:pt x="15053" y="1172"/>
                  </a:lnTo>
                  <a:lnTo>
                    <a:pt x="15458" y="1256"/>
                  </a:lnTo>
                  <a:lnTo>
                    <a:pt x="15728" y="1340"/>
                  </a:lnTo>
                  <a:lnTo>
                    <a:pt x="16268" y="1674"/>
                  </a:lnTo>
                  <a:lnTo>
                    <a:pt x="16740" y="2009"/>
                  </a:lnTo>
                  <a:lnTo>
                    <a:pt x="17010" y="2093"/>
                  </a:lnTo>
                  <a:lnTo>
                    <a:pt x="17618" y="2093"/>
                  </a:lnTo>
                  <a:lnTo>
                    <a:pt x="18428" y="1423"/>
                  </a:lnTo>
                  <a:lnTo>
                    <a:pt x="19440" y="670"/>
                  </a:lnTo>
                  <a:lnTo>
                    <a:pt x="19778" y="586"/>
                  </a:lnTo>
                  <a:lnTo>
                    <a:pt x="19710" y="502"/>
                  </a:lnTo>
                  <a:lnTo>
                    <a:pt x="19980" y="921"/>
                  </a:lnTo>
                  <a:lnTo>
                    <a:pt x="20183" y="1256"/>
                  </a:lnTo>
                  <a:lnTo>
                    <a:pt x="20723" y="2009"/>
                  </a:lnTo>
                  <a:lnTo>
                    <a:pt x="20723" y="3516"/>
                  </a:lnTo>
                  <a:lnTo>
                    <a:pt x="20858" y="3684"/>
                  </a:lnTo>
                  <a:lnTo>
                    <a:pt x="21060" y="3767"/>
                  </a:lnTo>
                  <a:lnTo>
                    <a:pt x="21600" y="3851"/>
                  </a:lnTo>
                  <a:lnTo>
                    <a:pt x="21533" y="4102"/>
                  </a:lnTo>
                  <a:lnTo>
                    <a:pt x="21533" y="4353"/>
                  </a:lnTo>
                  <a:lnTo>
                    <a:pt x="21600" y="4856"/>
                  </a:lnTo>
                  <a:lnTo>
                    <a:pt x="21533" y="5358"/>
                  </a:lnTo>
                  <a:lnTo>
                    <a:pt x="21330" y="5777"/>
                  </a:lnTo>
                  <a:lnTo>
                    <a:pt x="21128" y="6112"/>
                  </a:lnTo>
                  <a:lnTo>
                    <a:pt x="20790" y="6363"/>
                  </a:lnTo>
                  <a:lnTo>
                    <a:pt x="20115" y="6949"/>
                  </a:lnTo>
                  <a:lnTo>
                    <a:pt x="19845" y="7284"/>
                  </a:lnTo>
                  <a:lnTo>
                    <a:pt x="19643" y="7702"/>
                  </a:lnTo>
                  <a:lnTo>
                    <a:pt x="19305" y="8372"/>
                  </a:lnTo>
                  <a:lnTo>
                    <a:pt x="19170" y="8707"/>
                  </a:lnTo>
                  <a:lnTo>
                    <a:pt x="19103" y="8958"/>
                  </a:lnTo>
                  <a:lnTo>
                    <a:pt x="19103" y="9963"/>
                  </a:lnTo>
                  <a:lnTo>
                    <a:pt x="18765" y="10381"/>
                  </a:lnTo>
                  <a:lnTo>
                    <a:pt x="18495" y="10633"/>
                  </a:lnTo>
                  <a:lnTo>
                    <a:pt x="18360" y="10884"/>
                  </a:lnTo>
                  <a:lnTo>
                    <a:pt x="18360" y="11135"/>
                  </a:lnTo>
                  <a:lnTo>
                    <a:pt x="18293" y="11386"/>
                  </a:lnTo>
                  <a:lnTo>
                    <a:pt x="18293" y="11721"/>
                  </a:lnTo>
                  <a:lnTo>
                    <a:pt x="18158" y="11888"/>
                  </a:lnTo>
                  <a:lnTo>
                    <a:pt x="17348" y="12726"/>
                  </a:lnTo>
                  <a:lnTo>
                    <a:pt x="17078" y="13312"/>
                  </a:lnTo>
                  <a:lnTo>
                    <a:pt x="17010" y="13647"/>
                  </a:lnTo>
                  <a:lnTo>
                    <a:pt x="16943" y="14065"/>
                  </a:lnTo>
                  <a:lnTo>
                    <a:pt x="16740" y="14819"/>
                  </a:lnTo>
                  <a:lnTo>
                    <a:pt x="16268" y="15823"/>
                  </a:lnTo>
                  <a:lnTo>
                    <a:pt x="15795" y="16660"/>
                  </a:lnTo>
                  <a:lnTo>
                    <a:pt x="15593" y="16912"/>
                  </a:lnTo>
                  <a:lnTo>
                    <a:pt x="15390" y="16995"/>
                  </a:lnTo>
                  <a:lnTo>
                    <a:pt x="15188" y="16995"/>
                  </a:lnTo>
                  <a:lnTo>
                    <a:pt x="15053" y="16828"/>
                  </a:lnTo>
                  <a:lnTo>
                    <a:pt x="14850" y="16493"/>
                  </a:lnTo>
                  <a:lnTo>
                    <a:pt x="14445" y="15740"/>
                  </a:lnTo>
                  <a:lnTo>
                    <a:pt x="14243" y="15572"/>
                  </a:lnTo>
                  <a:lnTo>
                    <a:pt x="14040" y="15907"/>
                  </a:lnTo>
                  <a:lnTo>
                    <a:pt x="13770" y="16074"/>
                  </a:lnTo>
                  <a:lnTo>
                    <a:pt x="13433" y="16158"/>
                  </a:lnTo>
                  <a:lnTo>
                    <a:pt x="12960" y="16326"/>
                  </a:lnTo>
                  <a:lnTo>
                    <a:pt x="12150" y="16995"/>
                  </a:lnTo>
                  <a:lnTo>
                    <a:pt x="11745" y="17414"/>
                  </a:lnTo>
                  <a:lnTo>
                    <a:pt x="11408" y="17833"/>
                  </a:lnTo>
                  <a:lnTo>
                    <a:pt x="11138" y="18251"/>
                  </a:lnTo>
                  <a:lnTo>
                    <a:pt x="11003" y="18670"/>
                  </a:lnTo>
                  <a:lnTo>
                    <a:pt x="10732" y="19842"/>
                  </a:lnTo>
                  <a:lnTo>
                    <a:pt x="10665" y="20344"/>
                  </a:lnTo>
                  <a:lnTo>
                    <a:pt x="10462" y="20930"/>
                  </a:lnTo>
                  <a:lnTo>
                    <a:pt x="10395" y="20847"/>
                  </a:lnTo>
                  <a:close/>
                </a:path>
              </a:pathLst>
            </a:custGeom>
            <a:solidFill>
              <a:srgbClr val="C0504D"/>
            </a:solidFill>
            <a:ln w="3175">
              <a:solidFill>
                <a:srgbClr val="FFFFFF"/>
              </a:solidFill>
            </a:ln>
          </p:spPr>
          <p:txBody>
            <a:bodyPr lIns="85713" tIns="85713" rIns="85713" bIns="85713" anchor="ctr"/>
            <a:lstStyle/>
            <a:p>
              <a:pPr marL="0" marR="0" lvl="0" indent="0" algn="ctr" defTabSz="621891" eaLnBrk="1" fontAlgn="auto" latinLnBrk="0" hangingPunct="0">
                <a:lnSpc>
                  <a:spcPct val="100000"/>
                </a:lnSpc>
                <a:spcBef>
                  <a:spcPts val="0"/>
                </a:spcBef>
                <a:spcAft>
                  <a:spcPts val="0"/>
                </a:spcAft>
                <a:buClrTx/>
                <a:buSzTx/>
                <a:buFontTx/>
                <a:buNone/>
                <a:tabLst/>
                <a:defRPr/>
              </a:pPr>
              <a:endParaRPr kumimoji="0" sz="2400" b="1" i="0" u="none" strike="noStrike" kern="0" cap="none" spc="0" normalizeH="0" baseline="30000" noProof="0" dirty="0">
                <a:ln>
                  <a:noFill/>
                </a:ln>
                <a:solidFill>
                  <a:srgbClr val="2D2D8A"/>
                </a:solidFill>
                <a:effectLst/>
                <a:uLnTx/>
                <a:uFillTx/>
                <a:ea typeface="ＭＳ Ｐゴシック" panose="020B0600070205080204" pitchFamily="34" charset="-128"/>
                <a:cs typeface="Calibri"/>
                <a:sym typeface="Calibri"/>
              </a:endParaRPr>
            </a:p>
          </p:txBody>
        </p:sp>
        <p:sp>
          <p:nvSpPr>
            <p:cNvPr id="32" name="Rectangle 31">
              <a:extLst>
                <a:ext uri="{FF2B5EF4-FFF2-40B4-BE49-F238E27FC236}">
                  <a16:creationId xmlns:a16="http://schemas.microsoft.com/office/drawing/2014/main" id="{8A780B8C-A0BF-CC82-6C27-2518F9ED7903}"/>
                </a:ext>
              </a:extLst>
            </p:cNvPr>
            <p:cNvSpPr/>
            <p:nvPr/>
          </p:nvSpPr>
          <p:spPr>
            <a:xfrm>
              <a:off x="397763" y="3547646"/>
              <a:ext cx="1414995" cy="383282"/>
            </a:xfrm>
            <a:prstGeom prst="rect">
              <a:avLst/>
            </a:prstGeom>
            <a:solidFill>
              <a:sysClr val="window" lastClr="FFFFFF"/>
            </a:solidFill>
          </p:spPr>
          <p:txBody>
            <a:bodyPr wrap="square">
              <a:spAutoFit/>
            </a:bodyPr>
            <a:lstStyle/>
            <a:p>
              <a:pPr marL="0" marR="0" lvl="0" indent="0" defTabSz="621891" eaLnBrk="1" fontAlgn="auto" latinLnBrk="0" hangingPunct="0">
                <a:lnSpc>
                  <a:spcPct val="100000"/>
                </a:lnSpc>
                <a:spcBef>
                  <a:spcPts val="0"/>
                </a:spcBef>
                <a:spcAft>
                  <a:spcPts val="0"/>
                </a:spcAft>
                <a:buClrTx/>
                <a:buSzTx/>
                <a:buFontTx/>
                <a:buNone/>
                <a:tabLst/>
                <a:defRPr/>
              </a:pPr>
              <a:r>
                <a:rPr kumimoji="0" lang="en-AU" sz="1600" b="1" i="0" u="sng" strike="noStrike" kern="0" cap="none" spc="0" normalizeH="0" baseline="0" noProof="0" dirty="0">
                  <a:ln>
                    <a:noFill/>
                  </a:ln>
                  <a:solidFill>
                    <a:srgbClr val="002060"/>
                  </a:solidFill>
                  <a:effectLst/>
                  <a:uLnTx/>
                  <a:uFillTx/>
                  <a:ea typeface="ＭＳ Ｐゴシック" panose="020B0600070205080204" pitchFamily="34" charset="-128"/>
                  <a:cs typeface="Calibri"/>
                  <a:sym typeface="Calibri"/>
                </a:rPr>
                <a:t>Nigeria:</a:t>
              </a:r>
              <a:endParaRPr kumimoji="0" lang="en-AU" sz="1600" b="0" i="0" u="sng" strike="noStrike" kern="0" cap="none" spc="0" normalizeH="0" baseline="30000" noProof="0" dirty="0">
                <a:ln>
                  <a:noFill/>
                </a:ln>
                <a:solidFill>
                  <a:srgbClr val="002060"/>
                </a:solidFill>
                <a:effectLst/>
                <a:uLnTx/>
                <a:uFillTx/>
                <a:ea typeface="ＭＳ Ｐゴシック" panose="020B0600070205080204" pitchFamily="34" charset="-128"/>
                <a:cs typeface="Calibri"/>
                <a:sym typeface="Calibri"/>
              </a:endParaRPr>
            </a:p>
          </p:txBody>
        </p:sp>
        <p:grpSp>
          <p:nvGrpSpPr>
            <p:cNvPr id="33" name="Group 32">
              <a:extLst>
                <a:ext uri="{FF2B5EF4-FFF2-40B4-BE49-F238E27FC236}">
                  <a16:creationId xmlns:a16="http://schemas.microsoft.com/office/drawing/2014/main" id="{39B5EB23-FD64-C035-65CA-C12B72F51FB9}"/>
                </a:ext>
              </a:extLst>
            </p:cNvPr>
            <p:cNvGrpSpPr/>
            <p:nvPr/>
          </p:nvGrpSpPr>
          <p:grpSpPr>
            <a:xfrm>
              <a:off x="156116" y="3805345"/>
              <a:ext cx="1912626" cy="1071455"/>
              <a:chOff x="2434621" y="1953412"/>
              <a:chExt cx="2246172" cy="1237485"/>
            </a:xfrm>
          </p:grpSpPr>
          <p:sp>
            <p:nvSpPr>
              <p:cNvPr id="34" name="Freeform 2">
                <a:extLst>
                  <a:ext uri="{FF2B5EF4-FFF2-40B4-BE49-F238E27FC236}">
                    <a16:creationId xmlns:a16="http://schemas.microsoft.com/office/drawing/2014/main" id="{6192A868-8ED2-E7EB-E691-3DF82A09A6E9}"/>
                  </a:ext>
                </a:extLst>
              </p:cNvPr>
              <p:cNvSpPr>
                <a:spLocks/>
              </p:cNvSpPr>
              <p:nvPr/>
            </p:nvSpPr>
            <p:spPr bwMode="blackWhite">
              <a:xfrm>
                <a:off x="2434621" y="1953412"/>
                <a:ext cx="1738088" cy="1237485"/>
              </a:xfrm>
              <a:custGeom>
                <a:avLst/>
                <a:gdLst>
                  <a:gd name="T0" fmla="*/ 224 w 856"/>
                  <a:gd name="T1" fmla="*/ 0 h 584"/>
                  <a:gd name="T2" fmla="*/ 647 w 856"/>
                  <a:gd name="T3" fmla="*/ 0 h 584"/>
                  <a:gd name="T4" fmla="*/ 855 w 856"/>
                  <a:gd name="T5" fmla="*/ 295 h 584"/>
                  <a:gd name="T6" fmla="*/ 647 w 856"/>
                  <a:gd name="T7" fmla="*/ 583 h 584"/>
                  <a:gd name="T8" fmla="*/ 224 w 856"/>
                  <a:gd name="T9" fmla="*/ 583 h 584"/>
                  <a:gd name="T10" fmla="*/ 0 w 856"/>
                  <a:gd name="T11" fmla="*/ 295 h 584"/>
                  <a:gd name="T12" fmla="*/ 224 w 856"/>
                  <a:gd name="T13" fmla="*/ 0 h 584"/>
                </a:gdLst>
                <a:ahLst/>
                <a:cxnLst>
                  <a:cxn ang="0">
                    <a:pos x="T0" y="T1"/>
                  </a:cxn>
                  <a:cxn ang="0">
                    <a:pos x="T2" y="T3"/>
                  </a:cxn>
                  <a:cxn ang="0">
                    <a:pos x="T4" y="T5"/>
                  </a:cxn>
                  <a:cxn ang="0">
                    <a:pos x="T6" y="T7"/>
                  </a:cxn>
                  <a:cxn ang="0">
                    <a:pos x="T8" y="T9"/>
                  </a:cxn>
                  <a:cxn ang="0">
                    <a:pos x="T10" y="T11"/>
                  </a:cxn>
                  <a:cxn ang="0">
                    <a:pos x="T12" y="T13"/>
                  </a:cxn>
                </a:cxnLst>
                <a:rect l="0" t="0" r="r" b="b"/>
                <a:pathLst>
                  <a:path w="856" h="584">
                    <a:moveTo>
                      <a:pt x="224" y="0"/>
                    </a:moveTo>
                    <a:lnTo>
                      <a:pt x="647" y="0"/>
                    </a:lnTo>
                    <a:lnTo>
                      <a:pt x="855" y="295"/>
                    </a:lnTo>
                    <a:lnTo>
                      <a:pt x="647" y="583"/>
                    </a:lnTo>
                    <a:lnTo>
                      <a:pt x="224" y="583"/>
                    </a:lnTo>
                    <a:lnTo>
                      <a:pt x="0" y="295"/>
                    </a:lnTo>
                    <a:lnTo>
                      <a:pt x="224" y="0"/>
                    </a:lnTo>
                  </a:path>
                </a:pathLst>
              </a:custGeom>
              <a:noFill/>
              <a:ln w="12700" cap="rnd" cmpd="sng">
                <a:noFill/>
                <a:prstDash val="solid"/>
                <a:round/>
                <a:headEnd/>
                <a:tailEnd/>
              </a:ln>
              <a:effectLst/>
            </p:spPr>
            <p:txBody>
              <a:bodyPr lIns="93296" tIns="46648" rIns="93296" bIns="46648"/>
              <a:lstStyle/>
              <a:p>
                <a:pPr marL="0" marR="0" lvl="0" indent="0" defTabSz="912813" eaLnBrk="1" fontAlgn="base" latinLnBrk="0" hangingPunct="1">
                  <a:lnSpc>
                    <a:spcPct val="100000"/>
                  </a:lnSpc>
                  <a:spcBef>
                    <a:spcPct val="0"/>
                  </a:spcBef>
                  <a:spcAft>
                    <a:spcPct val="0"/>
                  </a:spcAft>
                  <a:buClrTx/>
                  <a:buSzTx/>
                  <a:buFontTx/>
                  <a:buNone/>
                  <a:tabLst/>
                  <a:defRPr/>
                </a:pPr>
                <a:endParaRPr kumimoji="0" lang="en-US" sz="1600" b="0" i="0" u="none" strike="noStrike" kern="0" cap="none" spc="0" normalizeH="0" baseline="-25000" noProof="0" dirty="0">
                  <a:ln>
                    <a:noFill/>
                  </a:ln>
                  <a:solidFill>
                    <a:srgbClr val="000000"/>
                  </a:solidFill>
                  <a:effectLst/>
                  <a:uLnTx/>
                  <a:uFillTx/>
                  <a:ea typeface="ＭＳ Ｐゴシック" panose="020B0600070205080204" pitchFamily="34" charset="-128"/>
                </a:endParaRPr>
              </a:p>
              <a:p>
                <a:pPr marL="0" marR="0" lvl="0" indent="0" defTabSz="912813" eaLnBrk="1" fontAlgn="base" latinLnBrk="0" hangingPunct="1">
                  <a:lnSpc>
                    <a:spcPct val="100000"/>
                  </a:lnSpc>
                  <a:spcBef>
                    <a:spcPct val="0"/>
                  </a:spcBef>
                  <a:spcAft>
                    <a:spcPct val="0"/>
                  </a:spcAft>
                  <a:buClrTx/>
                  <a:buSzTx/>
                  <a:buFontTx/>
                  <a:buNone/>
                  <a:tabLst/>
                  <a:defRPr/>
                </a:pPr>
                <a:endParaRPr kumimoji="0" lang="en-US" sz="1600" b="0" i="0" u="none" strike="noStrike" kern="0" cap="none" spc="0" normalizeH="0" baseline="-25000" noProof="0" dirty="0">
                  <a:ln>
                    <a:noFill/>
                  </a:ln>
                  <a:solidFill>
                    <a:srgbClr val="000000"/>
                  </a:solidFill>
                  <a:effectLst/>
                  <a:uLnTx/>
                  <a:uFillTx/>
                  <a:ea typeface="ＭＳ Ｐゴシック" panose="020B0600070205080204" pitchFamily="34" charset="-128"/>
                </a:endParaRPr>
              </a:p>
              <a:p>
                <a:pPr marL="0" marR="0" lvl="0" indent="0" defTabSz="912813" eaLnBrk="1" fontAlgn="base" latinLnBrk="0" hangingPunct="1">
                  <a:lnSpc>
                    <a:spcPct val="100000"/>
                  </a:lnSpc>
                  <a:spcBef>
                    <a:spcPct val="0"/>
                  </a:spcBef>
                  <a:spcAft>
                    <a:spcPct val="0"/>
                  </a:spcAft>
                  <a:buClrTx/>
                  <a:buSzTx/>
                  <a:buFontTx/>
                  <a:buNone/>
                  <a:tabLst/>
                  <a:defRPr/>
                </a:pPr>
                <a:r>
                  <a:rPr kumimoji="0" lang="en-US" sz="1600" b="0" i="0" u="none" strike="noStrike" kern="0" cap="none" spc="0" normalizeH="0" baseline="-25000" noProof="0" dirty="0">
                    <a:ln>
                      <a:noFill/>
                    </a:ln>
                    <a:solidFill>
                      <a:srgbClr val="000000"/>
                    </a:solidFill>
                    <a:effectLst/>
                    <a:uLnTx/>
                    <a:uFillTx/>
                    <a:ea typeface="ＭＳ Ｐゴシック" panose="020B0600070205080204" pitchFamily="34" charset="-128"/>
                  </a:rPr>
                  <a:t>      </a:t>
                </a:r>
              </a:p>
            </p:txBody>
          </p:sp>
          <p:grpSp>
            <p:nvGrpSpPr>
              <p:cNvPr id="35" name="Group 34">
                <a:extLst>
                  <a:ext uri="{FF2B5EF4-FFF2-40B4-BE49-F238E27FC236}">
                    <a16:creationId xmlns:a16="http://schemas.microsoft.com/office/drawing/2014/main" id="{F8C7B185-0564-4885-CE34-C1BCC5C18300}"/>
                  </a:ext>
                </a:extLst>
              </p:cNvPr>
              <p:cNvGrpSpPr/>
              <p:nvPr/>
            </p:nvGrpSpPr>
            <p:grpSpPr>
              <a:xfrm>
                <a:off x="2880452" y="2130801"/>
                <a:ext cx="846425" cy="208560"/>
                <a:chOff x="1298434" y="4889059"/>
                <a:chExt cx="1628930" cy="444941"/>
              </a:xfrm>
            </p:grpSpPr>
            <p:pic>
              <p:nvPicPr>
                <p:cNvPr id="39" name="Picture 4" descr="Image result for male icon">
                  <a:extLst>
                    <a:ext uri="{FF2B5EF4-FFF2-40B4-BE49-F238E27FC236}">
                      <a16:creationId xmlns:a16="http://schemas.microsoft.com/office/drawing/2014/main" id="{223CDE73-4BA7-0CDE-3DA0-8605C5C782A6}"/>
                    </a:ext>
                  </a:extLst>
                </p:cNvPr>
                <p:cNvPicPr>
                  <a:picLocks noChangeAspect="1" noChangeArrowheads="1"/>
                </p:cNvPicPr>
                <p:nvPr/>
              </p:nvPicPr>
              <p:blipFill>
                <a:blip r:embed="rId8" cstate="print">
                  <a:duotone>
                    <a:srgbClr val="C0504D">
                      <a:shade val="45000"/>
                      <a:satMod val="135000"/>
                    </a:srgbClr>
                    <a:prstClr val="white"/>
                  </a:duotone>
                  <a:extLst>
                    <a:ext uri="{BEBA8EAE-BF5A-486C-A8C5-ECC9F3942E4B}">
                      <a14:imgProps xmlns:a14="http://schemas.microsoft.com/office/drawing/2010/main">
                        <a14:imgLayer r:embed="rId9">
                          <a14:imgEffect>
                            <a14:backgroundRemoval t="0" b="100000" l="0" r="100000">
                              <a14:foregroundMark x1="33546" y1="41853" x2="33546" y2="41853"/>
                              <a14:foregroundMark x1="29553" y1="10863" x2="29553" y2="10863"/>
                              <a14:foregroundMark x1="21565" y1="29872" x2="21565" y2="29872"/>
                              <a14:foregroundMark x1="19649" y1="58626" x2="19649" y2="58626"/>
                              <a14:foregroundMark x1="21565" y1="73003" x2="21565" y2="73003"/>
                              <a14:foregroundMark x1="21565" y1="77796" x2="21565" y2="77796"/>
                              <a14:foregroundMark x1="79393" y1="39457" x2="79393" y2="39457"/>
                              <a14:foregroundMark x1="71406" y1="15655" x2="71406" y2="15655"/>
                            </a14:backgroundRemoval>
                          </a14:imgEffect>
                        </a14:imgLayer>
                      </a14:imgProps>
                    </a:ext>
                    <a:ext uri="{28A0092B-C50C-407E-A947-70E740481C1C}">
                      <a14:useLocalDpi xmlns:a14="http://schemas.microsoft.com/office/drawing/2010/main" val="0"/>
                    </a:ext>
                  </a:extLst>
                </a:blip>
                <a:srcRect/>
                <a:stretch>
                  <a:fillRect/>
                </a:stretch>
              </p:blipFill>
              <p:spPr bwMode="auto">
                <a:xfrm>
                  <a:off x="1298434" y="4889059"/>
                  <a:ext cx="533400" cy="444941"/>
                </a:xfrm>
                <a:prstGeom prst="rect">
                  <a:avLst/>
                </a:prstGeom>
                <a:noFill/>
                <a:extLst>
                  <a:ext uri="{909E8E84-426E-40DD-AFC4-6F175D3DCCD1}">
                    <a14:hiddenFill xmlns:a14="http://schemas.microsoft.com/office/drawing/2010/main">
                      <a:solidFill>
                        <a:srgbClr val="FFFFFF"/>
                      </a:solidFill>
                    </a14:hiddenFill>
                  </a:ext>
                </a:extLst>
              </p:spPr>
            </p:pic>
            <p:pic>
              <p:nvPicPr>
                <p:cNvPr id="40" name="Picture 4" descr="Image result for male icon">
                  <a:extLst>
                    <a:ext uri="{FF2B5EF4-FFF2-40B4-BE49-F238E27FC236}">
                      <a16:creationId xmlns:a16="http://schemas.microsoft.com/office/drawing/2014/main" id="{E783AF6B-1C0E-A403-3F6E-726209049DA2}"/>
                    </a:ext>
                  </a:extLst>
                </p:cNvPr>
                <p:cNvPicPr>
                  <a:picLocks noChangeAspect="1" noChangeArrowheads="1"/>
                </p:cNvPicPr>
                <p:nvPr/>
              </p:nvPicPr>
              <p:blipFill>
                <a:blip r:embed="rId8" cstate="print">
                  <a:duotone>
                    <a:srgbClr val="C0504D">
                      <a:shade val="45000"/>
                      <a:satMod val="135000"/>
                    </a:srgbClr>
                    <a:prstClr val="white"/>
                  </a:duotone>
                  <a:extLst>
                    <a:ext uri="{BEBA8EAE-BF5A-486C-A8C5-ECC9F3942E4B}">
                      <a14:imgProps xmlns:a14="http://schemas.microsoft.com/office/drawing/2010/main">
                        <a14:imgLayer r:embed="rId9">
                          <a14:imgEffect>
                            <a14:backgroundRemoval t="0" b="100000" l="0" r="100000">
                              <a14:foregroundMark x1="33546" y1="41853" x2="33546" y2="41853"/>
                              <a14:foregroundMark x1="29553" y1="10863" x2="29553" y2="10863"/>
                              <a14:foregroundMark x1="21565" y1="29872" x2="21565" y2="29872"/>
                              <a14:foregroundMark x1="19649" y1="58626" x2="19649" y2="58626"/>
                              <a14:foregroundMark x1="21565" y1="73003" x2="21565" y2="73003"/>
                              <a14:foregroundMark x1="21565" y1="77796" x2="21565" y2="77796"/>
                              <a14:foregroundMark x1="79393" y1="39457" x2="79393" y2="39457"/>
                              <a14:foregroundMark x1="71406" y1="15655" x2="71406" y2="15655"/>
                            </a14:backgroundRemoval>
                          </a14:imgEffect>
                        </a14:imgLayer>
                      </a14:imgProps>
                    </a:ext>
                    <a:ext uri="{28A0092B-C50C-407E-A947-70E740481C1C}">
                      <a14:useLocalDpi xmlns:a14="http://schemas.microsoft.com/office/drawing/2010/main" val="0"/>
                    </a:ext>
                  </a:extLst>
                </a:blip>
                <a:srcRect/>
                <a:stretch>
                  <a:fillRect/>
                </a:stretch>
              </p:blipFill>
              <p:spPr bwMode="auto">
                <a:xfrm>
                  <a:off x="1846199" y="4889059"/>
                  <a:ext cx="533400" cy="444941"/>
                </a:xfrm>
                <a:prstGeom prst="rect">
                  <a:avLst/>
                </a:prstGeom>
                <a:noFill/>
                <a:extLst>
                  <a:ext uri="{909E8E84-426E-40DD-AFC4-6F175D3DCCD1}">
                    <a14:hiddenFill xmlns:a14="http://schemas.microsoft.com/office/drawing/2010/main">
                      <a:solidFill>
                        <a:srgbClr val="FFFFFF"/>
                      </a:solidFill>
                    </a14:hiddenFill>
                  </a:ext>
                </a:extLst>
              </p:spPr>
            </p:pic>
            <p:pic>
              <p:nvPicPr>
                <p:cNvPr id="41" name="Picture 4" descr="Image result for male icon">
                  <a:extLst>
                    <a:ext uri="{FF2B5EF4-FFF2-40B4-BE49-F238E27FC236}">
                      <a16:creationId xmlns:a16="http://schemas.microsoft.com/office/drawing/2014/main" id="{0989C036-4774-DA0E-CB6E-2191E8014257}"/>
                    </a:ext>
                  </a:extLst>
                </p:cNvPr>
                <p:cNvPicPr>
                  <a:picLocks noChangeAspect="1" noChangeArrowheads="1"/>
                </p:cNvPicPr>
                <p:nvPr/>
              </p:nvPicPr>
              <p:blipFill>
                <a:blip r:embed="rId8" cstate="print">
                  <a:duotone>
                    <a:srgbClr val="C0504D">
                      <a:shade val="45000"/>
                      <a:satMod val="135000"/>
                    </a:srgbClr>
                    <a:prstClr val="white"/>
                  </a:duotone>
                  <a:extLst>
                    <a:ext uri="{BEBA8EAE-BF5A-486C-A8C5-ECC9F3942E4B}">
                      <a14:imgProps xmlns:a14="http://schemas.microsoft.com/office/drawing/2010/main">
                        <a14:imgLayer r:embed="rId9">
                          <a14:imgEffect>
                            <a14:backgroundRemoval t="0" b="100000" l="0" r="100000">
                              <a14:foregroundMark x1="33546" y1="41853" x2="33546" y2="41853"/>
                              <a14:foregroundMark x1="29553" y1="10863" x2="29553" y2="10863"/>
                              <a14:foregroundMark x1="21565" y1="29872" x2="21565" y2="29872"/>
                              <a14:foregroundMark x1="19649" y1="58626" x2="19649" y2="58626"/>
                              <a14:foregroundMark x1="21565" y1="73003" x2="21565" y2="73003"/>
                              <a14:foregroundMark x1="21565" y1="77796" x2="21565" y2="77796"/>
                              <a14:foregroundMark x1="79393" y1="39457" x2="79393" y2="39457"/>
                              <a14:foregroundMark x1="71406" y1="15655" x2="71406" y2="15655"/>
                            </a14:backgroundRemoval>
                          </a14:imgEffect>
                        </a14:imgLayer>
                      </a14:imgProps>
                    </a:ext>
                    <a:ext uri="{28A0092B-C50C-407E-A947-70E740481C1C}">
                      <a14:useLocalDpi xmlns:a14="http://schemas.microsoft.com/office/drawing/2010/main" val="0"/>
                    </a:ext>
                  </a:extLst>
                </a:blip>
                <a:srcRect/>
                <a:stretch>
                  <a:fillRect/>
                </a:stretch>
              </p:blipFill>
              <p:spPr bwMode="auto">
                <a:xfrm>
                  <a:off x="2393964" y="4889059"/>
                  <a:ext cx="533400" cy="44494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36" name="Group 35">
                <a:extLst>
                  <a:ext uri="{FF2B5EF4-FFF2-40B4-BE49-F238E27FC236}">
                    <a16:creationId xmlns:a16="http://schemas.microsoft.com/office/drawing/2014/main" id="{425FE861-F5A5-92F2-CF08-9D48FD2E469D}"/>
                  </a:ext>
                </a:extLst>
              </p:cNvPr>
              <p:cNvGrpSpPr/>
              <p:nvPr/>
            </p:nvGrpSpPr>
            <p:grpSpPr>
              <a:xfrm>
                <a:off x="2437025" y="2319056"/>
                <a:ext cx="2243768" cy="580600"/>
                <a:chOff x="-2004631" y="2904776"/>
                <a:chExt cx="2243768" cy="580600"/>
              </a:xfrm>
            </p:grpSpPr>
            <p:sp>
              <p:nvSpPr>
                <p:cNvPr id="37" name="TextBox 36">
                  <a:extLst>
                    <a:ext uri="{FF2B5EF4-FFF2-40B4-BE49-F238E27FC236}">
                      <a16:creationId xmlns:a16="http://schemas.microsoft.com/office/drawing/2014/main" id="{3DECCF55-BB7D-9687-3FD5-8CC1A63E7D2E}"/>
                    </a:ext>
                  </a:extLst>
                </p:cNvPr>
                <p:cNvSpPr txBox="1"/>
                <p:nvPr/>
              </p:nvSpPr>
              <p:spPr>
                <a:xfrm>
                  <a:off x="-1422621" y="2904776"/>
                  <a:ext cx="1661758" cy="580600"/>
                </a:xfrm>
                <a:prstGeom prst="rect">
                  <a:avLst/>
                </a:prstGeom>
                <a:noFill/>
              </p:spPr>
              <p:txBody>
                <a:bodyPr wrap="square" rtlCol="0">
                  <a:spAutoFit/>
                </a:bodyPr>
                <a:lstStyle/>
                <a:p>
                  <a:pPr marL="0" marR="0" lvl="0" indent="0" defTabSz="912813" eaLnBrk="1" fontAlgn="base" latinLnBrk="0" hangingPunct="1">
                    <a:lnSpc>
                      <a:spcPct val="100000"/>
                    </a:lnSpc>
                    <a:spcBef>
                      <a:spcPct val="0"/>
                    </a:spcBef>
                    <a:spcAft>
                      <a:spcPct val="0"/>
                    </a:spcAft>
                    <a:buClrTx/>
                    <a:buSzTx/>
                    <a:buFontTx/>
                    <a:buNone/>
                    <a:tabLst/>
                    <a:defRPr/>
                  </a:pPr>
                  <a:r>
                    <a:rPr kumimoji="0" lang="en-US" sz="2000" b="1" i="0" u="none" strike="noStrike" kern="0" cap="none" spc="0" normalizeH="0" baseline="-25000" noProof="0" dirty="0">
                      <a:ln>
                        <a:noFill/>
                      </a:ln>
                      <a:solidFill>
                        <a:srgbClr val="333399">
                          <a:lumMod val="50000"/>
                        </a:srgbClr>
                      </a:solidFill>
                      <a:effectLst/>
                      <a:uLnTx/>
                      <a:uFillTx/>
                      <a:ea typeface="ＭＳ Ｐゴシック" panose="020B0600070205080204" pitchFamily="34" charset="-128"/>
                    </a:rPr>
                    <a:t>MILLION</a:t>
                  </a:r>
                  <a:r>
                    <a:rPr kumimoji="0" lang="en-US" sz="1200" b="1" i="0" u="none" strike="noStrike" kern="0" cap="none" spc="0" normalizeH="0" baseline="30000" noProof="0" dirty="0">
                      <a:ln>
                        <a:noFill/>
                      </a:ln>
                      <a:solidFill>
                        <a:srgbClr val="333399">
                          <a:lumMod val="50000"/>
                        </a:srgbClr>
                      </a:solidFill>
                      <a:effectLst/>
                      <a:uLnTx/>
                      <a:uFillTx/>
                      <a:ea typeface="ＭＳ Ｐゴシック" panose="020B0600070205080204" pitchFamily="34" charset="-128"/>
                    </a:rPr>
                    <a:t>1</a:t>
                  </a:r>
                  <a:r>
                    <a:rPr kumimoji="0" lang="en-US" sz="2000" b="1" i="0" u="none" strike="noStrike" kern="0" cap="none" spc="0" normalizeH="0" baseline="-25000" noProof="0" dirty="0">
                      <a:ln>
                        <a:noFill/>
                      </a:ln>
                      <a:solidFill>
                        <a:srgbClr val="333399">
                          <a:lumMod val="50000"/>
                        </a:srgbClr>
                      </a:solidFill>
                      <a:effectLst/>
                      <a:uLnTx/>
                      <a:uFillTx/>
                      <a:ea typeface="ＭＳ Ｐゴシック" panose="020B0600070205080204" pitchFamily="34" charset="-128"/>
                    </a:rPr>
                    <a:t> </a:t>
                  </a:r>
                </a:p>
                <a:p>
                  <a:pPr marL="0" marR="0" lvl="0" indent="0" defTabSz="912813" eaLnBrk="1" fontAlgn="base" latinLnBrk="0" hangingPunct="1">
                    <a:lnSpc>
                      <a:spcPct val="100000"/>
                    </a:lnSpc>
                    <a:spcBef>
                      <a:spcPct val="0"/>
                    </a:spcBef>
                    <a:spcAft>
                      <a:spcPct val="0"/>
                    </a:spcAft>
                    <a:buClrTx/>
                    <a:buSzTx/>
                    <a:buFontTx/>
                    <a:buNone/>
                    <a:tabLst/>
                    <a:defRPr/>
                  </a:pPr>
                  <a:r>
                    <a:rPr kumimoji="0" lang="en-US" sz="2000" b="1" i="0" u="none" strike="noStrike" kern="0" cap="none" spc="0" normalizeH="0" baseline="-25000" noProof="0" dirty="0">
                      <a:ln>
                        <a:noFill/>
                      </a:ln>
                      <a:solidFill>
                        <a:srgbClr val="333399">
                          <a:lumMod val="50000"/>
                        </a:srgbClr>
                      </a:solidFill>
                      <a:effectLst/>
                      <a:uLnTx/>
                      <a:uFillTx/>
                      <a:ea typeface="ＭＳ Ｐゴシック" panose="020B0600070205080204" pitchFamily="34" charset="-128"/>
                    </a:rPr>
                    <a:t>PEOPLE</a:t>
                  </a:r>
                </a:p>
              </p:txBody>
            </p:sp>
            <p:sp>
              <p:nvSpPr>
                <p:cNvPr id="38" name="TextBox 37">
                  <a:extLst>
                    <a:ext uri="{FF2B5EF4-FFF2-40B4-BE49-F238E27FC236}">
                      <a16:creationId xmlns:a16="http://schemas.microsoft.com/office/drawing/2014/main" id="{D89953F7-580C-9BDF-C70D-E2B18CDC35AF}"/>
                    </a:ext>
                  </a:extLst>
                </p:cNvPr>
                <p:cNvSpPr txBox="1"/>
                <p:nvPr/>
              </p:nvSpPr>
              <p:spPr>
                <a:xfrm>
                  <a:off x="-2004631" y="2975206"/>
                  <a:ext cx="888118" cy="355469"/>
                </a:xfrm>
                <a:prstGeom prst="rect">
                  <a:avLst/>
                </a:prstGeom>
                <a:noFill/>
              </p:spPr>
              <p:txBody>
                <a:bodyPr wrap="square" rtlCol="0">
                  <a:spAutoFit/>
                </a:bodyPr>
                <a:lstStyle/>
                <a:p>
                  <a:pPr marL="0" marR="0" lvl="0" indent="0" defTabSz="912813" eaLnBrk="1" fontAlgn="base" latinLnBrk="0" hangingPunct="1">
                    <a:lnSpc>
                      <a:spcPct val="100000"/>
                    </a:lnSpc>
                    <a:spcBef>
                      <a:spcPct val="0"/>
                    </a:spcBef>
                    <a:spcAft>
                      <a:spcPct val="0"/>
                    </a:spcAft>
                    <a:buClrTx/>
                    <a:buSzTx/>
                    <a:buFontTx/>
                    <a:buNone/>
                    <a:tabLst/>
                    <a:defRPr/>
                  </a:pPr>
                  <a:r>
                    <a:rPr kumimoji="0" lang="en-GB" sz="1400" b="1" i="0" u="none" strike="noStrike" kern="0" cap="none" spc="0" normalizeH="0" baseline="0" noProof="0" dirty="0">
                      <a:ln>
                        <a:noFill/>
                      </a:ln>
                      <a:solidFill>
                        <a:srgbClr val="000000"/>
                      </a:solidFill>
                      <a:effectLst/>
                      <a:uLnTx/>
                      <a:uFillTx/>
                      <a:latin typeface="Arial"/>
                      <a:ea typeface="ＭＳ Ｐゴシック" panose="020B0600070205080204" pitchFamily="34" charset="-128"/>
                      <a:cs typeface="Calibri" panose="020F0502020204030204" pitchFamily="34" charset="0"/>
                    </a:rPr>
                    <a:t>211.4 </a:t>
                  </a:r>
                  <a:endParaRPr kumimoji="0" lang="en-US" sz="1400" b="1" i="0" u="none" strike="noStrike" kern="0" cap="none" spc="0" normalizeH="0" baseline="-25000" noProof="0" dirty="0">
                    <a:ln>
                      <a:noFill/>
                    </a:ln>
                    <a:solidFill>
                      <a:srgbClr val="333399">
                        <a:lumMod val="50000"/>
                      </a:srgbClr>
                    </a:solidFill>
                    <a:effectLst/>
                    <a:uLnTx/>
                    <a:uFillTx/>
                    <a:ea typeface="ＭＳ Ｐゴシック" panose="020B0600070205080204" pitchFamily="34" charset="-128"/>
                  </a:endParaRPr>
                </a:p>
              </p:txBody>
            </p:sp>
          </p:grpSp>
        </p:grpSp>
      </p:grpSp>
      <p:sp>
        <p:nvSpPr>
          <p:cNvPr id="43" name="Rectangle 42">
            <a:extLst>
              <a:ext uri="{FF2B5EF4-FFF2-40B4-BE49-F238E27FC236}">
                <a16:creationId xmlns:a16="http://schemas.microsoft.com/office/drawing/2014/main" id="{33B13425-CFCE-692D-9C32-8C2BA44A8357}"/>
              </a:ext>
            </a:extLst>
          </p:cNvPr>
          <p:cNvSpPr/>
          <p:nvPr/>
        </p:nvSpPr>
        <p:spPr bwMode="auto">
          <a:xfrm>
            <a:off x="5645224" y="510640"/>
            <a:ext cx="5880212" cy="5995212"/>
          </a:xfrm>
          <a:prstGeom prst="rect">
            <a:avLst/>
          </a:prstGeom>
          <a:solidFill>
            <a:sysClr val="window" lastClr="FFFFFF"/>
          </a:solidFill>
          <a:ln w="9525" cap="flat" cmpd="sng" algn="ctr">
            <a:solidFill>
              <a:srgbClr val="4F81BD">
                <a:lumMod val="75000"/>
              </a:srgbClr>
            </a:solidFill>
            <a:prstDash val="solid"/>
          </a:ln>
          <a:effectLst>
            <a:outerShdw blurRad="50800" dist="38100" dir="2700000" algn="tl" rotWithShape="0">
              <a:prstClr val="black">
                <a:alpha val="40000"/>
              </a:prstClr>
            </a:outerShdw>
          </a:effectLst>
        </p:spPr>
        <p:txBody>
          <a:bodyPr lIns="36000" rIns="36000" rtlCol="0" anchor="ctr">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1" i="0" u="none" strike="noStrike" kern="0" cap="none" spc="0" normalizeH="0" baseline="0" noProof="0" dirty="0">
              <a:ln>
                <a:noFill/>
              </a:ln>
              <a:solidFill>
                <a:srgbClr val="000000"/>
              </a:solidFill>
              <a:effectLst/>
              <a:uLnTx/>
              <a:uFillTx/>
              <a:latin typeface="Arial"/>
              <a:ea typeface="+mn-ea"/>
              <a:cs typeface="+mn-cs"/>
            </a:endParaRPr>
          </a:p>
        </p:txBody>
      </p:sp>
      <p:sp>
        <p:nvSpPr>
          <p:cNvPr id="44" name="TextBox 43">
            <a:extLst>
              <a:ext uri="{FF2B5EF4-FFF2-40B4-BE49-F238E27FC236}">
                <a16:creationId xmlns:a16="http://schemas.microsoft.com/office/drawing/2014/main" id="{1A1D5C3A-9180-207D-12E8-AAB329AD71B9}"/>
              </a:ext>
            </a:extLst>
          </p:cNvPr>
          <p:cNvSpPr txBox="1"/>
          <p:nvPr/>
        </p:nvSpPr>
        <p:spPr>
          <a:xfrm>
            <a:off x="5645072" y="510641"/>
            <a:ext cx="5885026" cy="392094"/>
          </a:xfrm>
          <a:prstGeom prst="rect">
            <a:avLst/>
          </a:prstGeom>
          <a:solidFill>
            <a:srgbClr val="BBE0E3"/>
          </a:solidFill>
          <a:ln w="3175">
            <a:solidFill>
              <a:sysClr val="window" lastClr="FFFFFF">
                <a:lumMod val="50000"/>
              </a:sysClr>
            </a:solidFill>
          </a:ln>
        </p:spPr>
        <p:txBody>
          <a:bodyPr wrap="square" tIns="0" rtlCol="0" anchor="ctr" anchorCtr="0">
            <a:noAutofit/>
          </a:bodyPr>
          <a:lstStyle>
            <a:defPPr>
              <a:defRPr lang="en-NG"/>
            </a:defPPr>
            <a:lvl1pPr indent="0">
              <a:spcBef>
                <a:spcPts val="300"/>
              </a:spcBef>
              <a:spcAft>
                <a:spcPts val="300"/>
              </a:spcAft>
              <a:buFont typeface="Arial" panose="020B0604020202020204" pitchFamily="34" charset="0"/>
              <a:buNone/>
              <a:defRPr b="1" kern="0">
                <a:solidFill>
                  <a:srgbClr val="44546A">
                    <a:lumMod val="50000"/>
                  </a:srgbClr>
                </a:solidFill>
                <a:effectLst/>
                <a:latin typeface="Calibri" panose="020F0502020204030204" pitchFamily="34" charset="0"/>
                <a:ea typeface="MS Mincho" panose="02020609040205080304" pitchFamily="49" charset="-128"/>
                <a:cs typeface="Arial" panose="020B0604020202020204" pitchFamily="34" charset="0"/>
              </a:defRPr>
            </a:lvl1pPr>
          </a:lstStyle>
          <a:p>
            <a:pPr marL="0" marR="0" lvl="0" indent="0" defTabSz="914400" eaLnBrk="1" fontAlgn="auto" latinLnBrk="0" hangingPunct="1">
              <a:lnSpc>
                <a:spcPct val="100000"/>
              </a:lnSpc>
              <a:spcBef>
                <a:spcPts val="300"/>
              </a:spcBef>
              <a:spcAft>
                <a:spcPts val="300"/>
              </a:spcAft>
              <a:buClrTx/>
              <a:buSzTx/>
              <a:buFont typeface="Arial" panose="020B0604020202020204" pitchFamily="34" charset="0"/>
              <a:buNone/>
              <a:tabLst/>
              <a:defRPr/>
            </a:pPr>
            <a:r>
              <a:rPr kumimoji="0" lang="en-US" sz="1600" b="1" i="0" u="none" strike="noStrike" kern="0" cap="none" spc="0" normalizeH="0" baseline="0" noProof="0" dirty="0">
                <a:ln>
                  <a:noFill/>
                </a:ln>
                <a:solidFill>
                  <a:srgbClr val="44546A">
                    <a:lumMod val="50000"/>
                  </a:srgbClr>
                </a:solidFill>
                <a:effectLst/>
                <a:uLnTx/>
                <a:uFillTx/>
                <a:latin typeface="Calibri"/>
                <a:ea typeface="MS Mincho" panose="02020609040205080304" pitchFamily="49" charset="-128"/>
                <a:cs typeface="Arial" panose="020B0604020202020204" pitchFamily="34" charset="0"/>
              </a:rPr>
              <a:t>Nationality </a:t>
            </a:r>
            <a:endParaRPr kumimoji="0" lang="en-US" sz="1400" b="1" i="0" u="none" strike="noStrike" kern="0" cap="none" spc="0" normalizeH="0" baseline="0" noProof="0" dirty="0">
              <a:ln>
                <a:noFill/>
              </a:ln>
              <a:solidFill>
                <a:srgbClr val="44546A">
                  <a:lumMod val="50000"/>
                </a:srgbClr>
              </a:solidFill>
              <a:effectLst/>
              <a:uLnTx/>
              <a:uFillTx/>
              <a:latin typeface="Calibri"/>
              <a:ea typeface="MS Mincho" panose="02020609040205080304" pitchFamily="49" charset="-128"/>
              <a:cs typeface="Arial" panose="020B0604020202020204" pitchFamily="34" charset="0"/>
            </a:endParaRPr>
          </a:p>
        </p:txBody>
      </p:sp>
      <p:sp>
        <p:nvSpPr>
          <p:cNvPr id="45" name="TextBox 44">
            <a:extLst>
              <a:ext uri="{FF2B5EF4-FFF2-40B4-BE49-F238E27FC236}">
                <a16:creationId xmlns:a16="http://schemas.microsoft.com/office/drawing/2014/main" id="{4C531008-FF88-36FA-C406-11EB682D1DCC}"/>
              </a:ext>
            </a:extLst>
          </p:cNvPr>
          <p:cNvSpPr txBox="1"/>
          <p:nvPr/>
        </p:nvSpPr>
        <p:spPr>
          <a:xfrm>
            <a:off x="5658765" y="3148310"/>
            <a:ext cx="5841184" cy="392094"/>
          </a:xfrm>
          <a:prstGeom prst="rect">
            <a:avLst/>
          </a:prstGeom>
          <a:solidFill>
            <a:srgbClr val="BBE0E3"/>
          </a:solidFill>
          <a:ln w="3175">
            <a:solidFill>
              <a:sysClr val="window" lastClr="FFFFFF">
                <a:lumMod val="50000"/>
              </a:sysClr>
            </a:solidFill>
          </a:ln>
        </p:spPr>
        <p:txBody>
          <a:bodyPr wrap="square" tIns="0" rtlCol="0" anchor="ctr" anchorCtr="0">
            <a:noAutofit/>
          </a:bodyPr>
          <a:lstStyle>
            <a:defPPr>
              <a:defRPr lang="en-NG"/>
            </a:defPPr>
            <a:lvl1pPr indent="0">
              <a:spcBef>
                <a:spcPts val="300"/>
              </a:spcBef>
              <a:spcAft>
                <a:spcPts val="300"/>
              </a:spcAft>
              <a:buFont typeface="Arial" panose="020B0604020202020204" pitchFamily="34" charset="0"/>
              <a:buNone/>
              <a:defRPr b="1" kern="0">
                <a:solidFill>
                  <a:srgbClr val="44546A">
                    <a:lumMod val="50000"/>
                  </a:srgbClr>
                </a:solidFill>
                <a:effectLst/>
                <a:latin typeface="Calibri" panose="020F0502020204030204" pitchFamily="34" charset="0"/>
                <a:ea typeface="MS Mincho" panose="02020609040205080304" pitchFamily="49" charset="-128"/>
                <a:cs typeface="Arial" panose="020B0604020202020204" pitchFamily="34" charset="0"/>
              </a:defRPr>
            </a:lvl1pPr>
          </a:lstStyle>
          <a:p>
            <a:pPr marL="0" marR="0" lvl="0" indent="0" defTabSz="914400" eaLnBrk="1" fontAlgn="auto" latinLnBrk="0" hangingPunct="1">
              <a:lnSpc>
                <a:spcPct val="100000"/>
              </a:lnSpc>
              <a:spcBef>
                <a:spcPts val="300"/>
              </a:spcBef>
              <a:spcAft>
                <a:spcPts val="300"/>
              </a:spcAft>
              <a:buClrTx/>
              <a:buSzTx/>
              <a:buFont typeface="Arial" panose="020B0604020202020204" pitchFamily="34" charset="0"/>
              <a:buNone/>
              <a:tabLst/>
              <a:defRPr/>
            </a:pPr>
            <a:r>
              <a:rPr kumimoji="0" lang="en-US" sz="1600" b="1" i="0" u="none" strike="noStrike" kern="0" cap="none" spc="0" normalizeH="0" baseline="0" noProof="0" dirty="0">
                <a:ln>
                  <a:noFill/>
                </a:ln>
                <a:solidFill>
                  <a:srgbClr val="44546A">
                    <a:lumMod val="50000"/>
                  </a:srgbClr>
                </a:solidFill>
                <a:effectLst/>
                <a:uLnTx/>
                <a:uFillTx/>
                <a:latin typeface="Calibri"/>
                <a:ea typeface="MS Mincho" panose="02020609040205080304" pitchFamily="49" charset="-128"/>
                <a:cs typeface="Arial" panose="020B0604020202020204" pitchFamily="34" charset="0"/>
              </a:rPr>
              <a:t>Education</a:t>
            </a:r>
          </a:p>
        </p:txBody>
      </p:sp>
      <p:sp>
        <p:nvSpPr>
          <p:cNvPr id="46" name="TextBox 45">
            <a:extLst>
              <a:ext uri="{FF2B5EF4-FFF2-40B4-BE49-F238E27FC236}">
                <a16:creationId xmlns:a16="http://schemas.microsoft.com/office/drawing/2014/main" id="{42E190DB-6E45-E30D-982B-6C518F3FB876}"/>
              </a:ext>
            </a:extLst>
          </p:cNvPr>
          <p:cNvSpPr txBox="1"/>
          <p:nvPr/>
        </p:nvSpPr>
        <p:spPr>
          <a:xfrm>
            <a:off x="5799819" y="3638925"/>
            <a:ext cx="5573042" cy="2708434"/>
          </a:xfrm>
          <a:prstGeom prst="rect">
            <a:avLst/>
          </a:prstGeom>
          <a:noFill/>
        </p:spPr>
        <p:txBody>
          <a:bodyPr wrap="square">
            <a:spAutoFit/>
          </a:bodyPr>
          <a:lstStyle/>
          <a:p>
            <a:pPr marL="285750" marR="0" lvl="1" indent="-285750" defTabSz="914400" eaLnBrk="1" fontAlgn="auto" latinLnBrk="0" hangingPunct="1">
              <a:lnSpc>
                <a:spcPct val="100000"/>
              </a:lnSpc>
              <a:spcBef>
                <a:spcPts val="300"/>
              </a:spcBef>
              <a:spcAft>
                <a:spcPts val="300"/>
              </a:spcAft>
              <a:buClrTx/>
              <a:buSzPct val="100000"/>
              <a:buFont typeface="Wingdings" panose="05000000000000000000" pitchFamily="2" charset="2"/>
              <a:buChar char="§"/>
              <a:tabLst/>
              <a:defRPr/>
            </a:pPr>
            <a:r>
              <a:rPr kumimoji="0" lang="en-US" altLang="ko-KR" sz="1500" b="1" i="0" u="none" strike="noStrike" kern="0" cap="none" spc="0" normalizeH="0" baseline="0" noProof="0" dirty="0">
                <a:ln>
                  <a:noFill/>
                </a:ln>
                <a:solidFill>
                  <a:srgbClr val="000000"/>
                </a:solidFill>
                <a:effectLst/>
                <a:uLnTx/>
                <a:uFillTx/>
                <a:latin typeface="Arial"/>
                <a:ea typeface="ＭＳ Ｐゴシック" panose="020B0600070205080204" pitchFamily="34" charset="-128"/>
              </a:rPr>
              <a:t>MSc Health Policy, Planning and Financing </a:t>
            </a:r>
            <a:r>
              <a:rPr kumimoji="0" lang="en-US" altLang="ko-KR" sz="1500" b="0" i="1" u="none" strike="noStrike" kern="0" cap="none" spc="0" normalizeH="0" baseline="0" noProof="0" dirty="0">
                <a:ln>
                  <a:noFill/>
                </a:ln>
                <a:solidFill>
                  <a:srgbClr val="000000"/>
                </a:solidFill>
                <a:effectLst/>
                <a:uLnTx/>
                <a:uFillTx/>
                <a:latin typeface="Arial"/>
                <a:ea typeface="ＭＳ Ｐゴシック" panose="020B0600070205080204" pitchFamily="34" charset="-128"/>
              </a:rPr>
              <a:t>(in view) </a:t>
            </a:r>
          </a:p>
          <a:p>
            <a:pPr marL="742950" marR="0" lvl="1" indent="-285750" defTabSz="914400" eaLnBrk="1" fontAlgn="auto" latinLnBrk="0" hangingPunct="1">
              <a:lnSpc>
                <a:spcPct val="100000"/>
              </a:lnSpc>
              <a:spcBef>
                <a:spcPts val="300"/>
              </a:spcBef>
              <a:spcAft>
                <a:spcPts val="300"/>
              </a:spcAft>
              <a:buClrTx/>
              <a:buSzPct val="100000"/>
              <a:buFont typeface="Courier New" panose="02070309020205020404" pitchFamily="49" charset="0"/>
              <a:buChar char="o"/>
              <a:tabLst/>
              <a:defRPr/>
            </a:pPr>
            <a:r>
              <a:rPr kumimoji="0" lang="en-US" altLang="ko-KR" sz="1500" b="0" i="0" u="none" strike="noStrike" kern="0" cap="none" spc="0" normalizeH="0" baseline="0" noProof="0" dirty="0">
                <a:ln>
                  <a:noFill/>
                </a:ln>
                <a:solidFill>
                  <a:srgbClr val="000000"/>
                </a:solidFill>
                <a:effectLst/>
                <a:uLnTx/>
                <a:uFillTx/>
                <a:latin typeface="Arial"/>
                <a:ea typeface="ＭＳ Ｐゴシック" panose="020B0600070205080204" pitchFamily="34" charset="-128"/>
              </a:rPr>
              <a:t>LSHTM and LSE</a:t>
            </a:r>
          </a:p>
          <a:p>
            <a:pPr marL="285750" marR="0" lvl="1" indent="-285750" defTabSz="914400" eaLnBrk="1" fontAlgn="auto" latinLnBrk="0" hangingPunct="1">
              <a:lnSpc>
                <a:spcPct val="100000"/>
              </a:lnSpc>
              <a:spcBef>
                <a:spcPts val="300"/>
              </a:spcBef>
              <a:spcAft>
                <a:spcPts val="300"/>
              </a:spcAft>
              <a:buClrTx/>
              <a:buSzPct val="100000"/>
              <a:buFont typeface="Wingdings" panose="05000000000000000000" pitchFamily="2" charset="2"/>
              <a:buChar char="§"/>
              <a:tabLst/>
              <a:defRPr/>
            </a:pPr>
            <a:r>
              <a:rPr kumimoji="0" lang="en-US" altLang="ko-KR" sz="1500" b="1" i="0" u="none" strike="noStrike" kern="0" cap="none" spc="0" normalizeH="0" baseline="0" noProof="0" dirty="0">
                <a:ln>
                  <a:noFill/>
                </a:ln>
                <a:solidFill>
                  <a:srgbClr val="000000"/>
                </a:solidFill>
                <a:effectLst/>
                <a:uLnTx/>
                <a:uFillTx/>
                <a:latin typeface="Arial"/>
                <a:ea typeface="ＭＳ Ｐゴシック" panose="020B0600070205080204" pitchFamily="34" charset="-128"/>
              </a:rPr>
              <a:t>Masters of Public Health - </a:t>
            </a:r>
            <a:r>
              <a:rPr kumimoji="0" lang="en-US" altLang="ko-KR" sz="1500" b="1" i="1" u="none" strike="noStrike" kern="0" cap="none" spc="0" normalizeH="0" baseline="0" noProof="0" dirty="0">
                <a:ln>
                  <a:noFill/>
                </a:ln>
                <a:solidFill>
                  <a:srgbClr val="000000"/>
                </a:solidFill>
                <a:effectLst/>
                <a:uLnTx/>
                <a:uFillTx/>
                <a:latin typeface="Arial"/>
                <a:ea typeface="ＭＳ Ｐゴシック" panose="020B0600070205080204" pitchFamily="34" charset="-128"/>
              </a:rPr>
              <a:t>(Merit)</a:t>
            </a:r>
          </a:p>
          <a:p>
            <a:pPr marL="742950" marR="0" lvl="1" indent="-285750" defTabSz="914400" eaLnBrk="1" fontAlgn="auto" latinLnBrk="0" hangingPunct="1">
              <a:lnSpc>
                <a:spcPct val="100000"/>
              </a:lnSpc>
              <a:spcBef>
                <a:spcPts val="300"/>
              </a:spcBef>
              <a:spcAft>
                <a:spcPts val="300"/>
              </a:spcAft>
              <a:buClrTx/>
              <a:buSzPct val="100000"/>
              <a:buFont typeface="Courier New" panose="02070309020205020404" pitchFamily="49" charset="0"/>
              <a:buChar char="o"/>
              <a:tabLst/>
              <a:defRPr/>
            </a:pPr>
            <a:r>
              <a:rPr kumimoji="0" lang="en-US" altLang="ko-KR" sz="1500" b="0" i="0" u="none" strike="noStrike" kern="0" cap="none" spc="0" normalizeH="0" baseline="0" noProof="0" dirty="0">
                <a:ln>
                  <a:noFill/>
                </a:ln>
                <a:solidFill>
                  <a:srgbClr val="000000"/>
                </a:solidFill>
                <a:effectLst/>
                <a:uLnTx/>
                <a:uFillTx/>
                <a:latin typeface="Arial"/>
                <a:ea typeface="ＭＳ Ｐゴシック" panose="020B0600070205080204" pitchFamily="34" charset="-128"/>
              </a:rPr>
              <a:t>TAU and  UCN</a:t>
            </a:r>
          </a:p>
          <a:p>
            <a:pPr marL="285750" marR="0" lvl="1" indent="-285750" defTabSz="914400" eaLnBrk="1" fontAlgn="auto" latinLnBrk="0" hangingPunct="1">
              <a:lnSpc>
                <a:spcPct val="100000"/>
              </a:lnSpc>
              <a:spcBef>
                <a:spcPts val="300"/>
              </a:spcBef>
              <a:spcAft>
                <a:spcPts val="300"/>
              </a:spcAft>
              <a:buClrTx/>
              <a:buSzPct val="100000"/>
              <a:buFont typeface="Wingdings" panose="05000000000000000000" pitchFamily="2" charset="2"/>
              <a:buChar char="§"/>
              <a:tabLst/>
              <a:defRPr/>
            </a:pPr>
            <a:r>
              <a:rPr kumimoji="0" lang="en-US" altLang="ko-KR" sz="1500" b="1" i="0" u="none" strike="noStrike" kern="0" cap="none" spc="0" normalizeH="0" baseline="0" noProof="0" dirty="0">
                <a:ln>
                  <a:noFill/>
                </a:ln>
                <a:solidFill>
                  <a:srgbClr val="000000"/>
                </a:solidFill>
                <a:effectLst/>
                <a:uLnTx/>
                <a:uFillTx/>
                <a:latin typeface="Arial"/>
                <a:ea typeface="ＭＳ Ｐゴシック" panose="020B0600070205080204" pitchFamily="34" charset="-128"/>
              </a:rPr>
              <a:t>BSc Medical Laboratory Science </a:t>
            </a:r>
            <a:r>
              <a:rPr kumimoji="0" lang="en-US" altLang="ko-KR" sz="1500" b="0" i="0" u="none" strike="noStrike" kern="0" cap="none" spc="0" normalizeH="0" baseline="0" noProof="0" dirty="0">
                <a:ln>
                  <a:noFill/>
                </a:ln>
                <a:solidFill>
                  <a:srgbClr val="000000"/>
                </a:solidFill>
                <a:effectLst/>
                <a:uLnTx/>
                <a:uFillTx/>
                <a:latin typeface="Arial"/>
                <a:ea typeface="ＭＳ Ｐゴシック" panose="020B0600070205080204" pitchFamily="34" charset="-128"/>
              </a:rPr>
              <a:t>(Biomedical Science) – </a:t>
            </a:r>
            <a:r>
              <a:rPr kumimoji="0" lang="en-US" altLang="ko-KR" sz="1500" b="1" i="1" u="none" strike="noStrike" kern="0" cap="none" spc="0" normalizeH="0" baseline="0" noProof="0" dirty="0">
                <a:ln>
                  <a:noFill/>
                </a:ln>
                <a:solidFill>
                  <a:srgbClr val="000000"/>
                </a:solidFill>
                <a:effectLst/>
                <a:uLnTx/>
                <a:uFillTx/>
                <a:latin typeface="Arial"/>
                <a:ea typeface="ＭＳ Ｐゴシック" panose="020B0600070205080204" pitchFamily="34" charset="-128"/>
              </a:rPr>
              <a:t>Frist Class</a:t>
            </a:r>
          </a:p>
          <a:p>
            <a:pPr marL="742950" marR="0" lvl="1" indent="-285750" defTabSz="914400" eaLnBrk="1" fontAlgn="auto" latinLnBrk="0" hangingPunct="1">
              <a:lnSpc>
                <a:spcPct val="100000"/>
              </a:lnSpc>
              <a:spcBef>
                <a:spcPts val="300"/>
              </a:spcBef>
              <a:spcAft>
                <a:spcPts val="300"/>
              </a:spcAft>
              <a:buClrTx/>
              <a:buSzPct val="100000"/>
              <a:buFont typeface="Courier New" panose="02070309020205020404" pitchFamily="49" charset="0"/>
              <a:buChar char="o"/>
              <a:tabLst/>
              <a:defRPr/>
            </a:pPr>
            <a:r>
              <a:rPr kumimoji="0" lang="en-US" altLang="ko-KR" sz="1500" b="0" i="0" u="none" strike="noStrike" kern="0" cap="none" spc="0" normalizeH="0" baseline="0" noProof="0" dirty="0">
                <a:ln>
                  <a:noFill/>
                </a:ln>
                <a:solidFill>
                  <a:srgbClr val="000000"/>
                </a:solidFill>
                <a:effectLst/>
                <a:uLnTx/>
                <a:uFillTx/>
                <a:latin typeface="Arial"/>
                <a:ea typeface="ＭＳ Ｐゴシック" panose="020B0600070205080204" pitchFamily="34" charset="-128"/>
              </a:rPr>
              <a:t>University of Maiduguri, Nigeria (</a:t>
            </a:r>
            <a:r>
              <a:rPr kumimoji="0" lang="en-US" altLang="ko-KR" sz="1500" b="0" i="0" u="none" strike="noStrike" kern="0" cap="none" spc="0" normalizeH="0" baseline="0" noProof="0" dirty="0" err="1">
                <a:ln>
                  <a:noFill/>
                </a:ln>
                <a:solidFill>
                  <a:srgbClr val="000000"/>
                </a:solidFill>
                <a:effectLst/>
                <a:uLnTx/>
                <a:uFillTx/>
                <a:latin typeface="Arial"/>
                <a:ea typeface="ＭＳ Ｐゴシック" panose="020B0600070205080204" pitchFamily="34" charset="-128"/>
              </a:rPr>
              <a:t>uni</a:t>
            </a:r>
            <a:r>
              <a:rPr kumimoji="0" lang="en-US" altLang="ko-KR" sz="1500" b="0" i="0" u="none" strike="noStrike" kern="0" cap="none" spc="0" normalizeH="0" baseline="0" noProof="0" dirty="0">
                <a:ln>
                  <a:noFill/>
                </a:ln>
                <a:solidFill>
                  <a:srgbClr val="000000"/>
                </a:solidFill>
                <a:effectLst/>
                <a:uLnTx/>
                <a:uFillTx/>
                <a:latin typeface="Arial"/>
                <a:ea typeface="ＭＳ Ｐゴシック" panose="020B0600070205080204" pitchFamily="34" charset="-128"/>
              </a:rPr>
              <a:t>-maid)</a:t>
            </a:r>
          </a:p>
          <a:p>
            <a:pPr marL="742950" marR="0" lvl="1" indent="-285750" defTabSz="914400" eaLnBrk="1" fontAlgn="auto" latinLnBrk="0" hangingPunct="1">
              <a:lnSpc>
                <a:spcPct val="100000"/>
              </a:lnSpc>
              <a:spcBef>
                <a:spcPts val="300"/>
              </a:spcBef>
              <a:spcAft>
                <a:spcPts val="300"/>
              </a:spcAft>
              <a:buClrTx/>
              <a:buSzPct val="100000"/>
              <a:buFont typeface="Courier New" panose="02070309020205020404" pitchFamily="49" charset="0"/>
              <a:buChar char="o"/>
              <a:tabLst/>
              <a:defRPr/>
            </a:pPr>
            <a:r>
              <a:rPr kumimoji="0" lang="en-US" altLang="ko-KR" sz="1500" b="0" i="0" u="none" strike="noStrike" kern="0" cap="none" spc="0" normalizeH="0" baseline="0" noProof="0" dirty="0">
                <a:ln>
                  <a:noFill/>
                </a:ln>
                <a:solidFill>
                  <a:srgbClr val="000000"/>
                </a:solidFill>
                <a:effectLst/>
                <a:uLnTx/>
                <a:uFillTx/>
                <a:latin typeface="Arial"/>
                <a:ea typeface="ＭＳ Ｐゴシック" panose="020B0600070205080204" pitchFamily="34" charset="-128"/>
              </a:rPr>
              <a:t>Overall best graduand, </a:t>
            </a:r>
            <a:r>
              <a:rPr kumimoji="0" lang="en-US" altLang="ko-KR" sz="1500" b="0" i="0" u="none" strike="noStrike" kern="0" cap="none" spc="0" normalizeH="0" baseline="0" noProof="0" dirty="0" err="1">
                <a:ln>
                  <a:noFill/>
                </a:ln>
                <a:solidFill>
                  <a:srgbClr val="000000"/>
                </a:solidFill>
                <a:effectLst/>
                <a:uLnTx/>
                <a:uFillTx/>
                <a:latin typeface="Arial"/>
                <a:ea typeface="ＭＳ Ｐゴシック" panose="020B0600070205080204" pitchFamily="34" charset="-128"/>
              </a:rPr>
              <a:t>uni</a:t>
            </a:r>
            <a:r>
              <a:rPr kumimoji="0" lang="en-US" altLang="ko-KR" sz="1500" b="0" i="0" u="none" strike="noStrike" kern="0" cap="none" spc="0" normalizeH="0" baseline="0" noProof="0" dirty="0">
                <a:ln>
                  <a:noFill/>
                </a:ln>
                <a:solidFill>
                  <a:srgbClr val="000000"/>
                </a:solidFill>
                <a:effectLst/>
                <a:uLnTx/>
                <a:uFillTx/>
                <a:latin typeface="Arial"/>
                <a:ea typeface="ＭＳ Ｐゴシック" panose="020B0600070205080204" pitchFamily="34" charset="-128"/>
              </a:rPr>
              <a:t>-maid  – 2014/15</a:t>
            </a:r>
          </a:p>
          <a:p>
            <a:pPr marL="742950" marR="0" lvl="1" indent="-285750" defTabSz="914400" eaLnBrk="1" fontAlgn="auto" latinLnBrk="0" hangingPunct="1">
              <a:lnSpc>
                <a:spcPct val="100000"/>
              </a:lnSpc>
              <a:spcBef>
                <a:spcPts val="300"/>
              </a:spcBef>
              <a:spcAft>
                <a:spcPts val="300"/>
              </a:spcAft>
              <a:buClrTx/>
              <a:buSzPct val="100000"/>
              <a:buFont typeface="Courier New" panose="02070309020205020404" pitchFamily="49" charset="0"/>
              <a:buChar char="o"/>
              <a:tabLst/>
              <a:defRPr/>
            </a:pPr>
            <a:r>
              <a:rPr kumimoji="0" lang="en-US" altLang="ko-KR" sz="1500" b="0" i="0" u="none" strike="noStrike" kern="0" cap="none" spc="0" normalizeH="0" baseline="0" noProof="0" dirty="0">
                <a:ln>
                  <a:noFill/>
                </a:ln>
                <a:solidFill>
                  <a:srgbClr val="000000"/>
                </a:solidFill>
                <a:effectLst/>
                <a:uLnTx/>
                <a:uFillTx/>
                <a:latin typeface="Arial"/>
                <a:ea typeface="ＭＳ Ｐゴシック" panose="020B0600070205080204" pitchFamily="34" charset="-128"/>
              </a:rPr>
              <a:t>Best MLS graduand in Nigeria – 2014/15</a:t>
            </a:r>
          </a:p>
        </p:txBody>
      </p:sp>
      <p:sp>
        <p:nvSpPr>
          <p:cNvPr id="47" name="Rectangle 46">
            <a:extLst>
              <a:ext uri="{FF2B5EF4-FFF2-40B4-BE49-F238E27FC236}">
                <a16:creationId xmlns:a16="http://schemas.microsoft.com/office/drawing/2014/main" id="{EBD2E9F2-7546-C50D-D31A-D03B058F592A}"/>
              </a:ext>
            </a:extLst>
          </p:cNvPr>
          <p:cNvSpPr/>
          <p:nvPr/>
        </p:nvSpPr>
        <p:spPr>
          <a:xfrm>
            <a:off x="5692567" y="956972"/>
            <a:ext cx="5805295" cy="2169825"/>
          </a:xfrm>
          <a:prstGeom prst="rect">
            <a:avLst/>
          </a:prstGeom>
        </p:spPr>
        <p:txBody>
          <a:bodyPr vert="horz" wrap="square">
            <a:spAutoFit/>
          </a:bodyPr>
          <a:lstStyle/>
          <a:p>
            <a:pPr marL="285750" marR="0" lvl="0" indent="-285750" defTabSz="914400" eaLnBrk="1" fontAlgn="auto" latinLnBrk="0" hangingPunct="1">
              <a:lnSpc>
                <a:spcPct val="100000"/>
              </a:lnSpc>
              <a:spcBef>
                <a:spcPts val="300"/>
              </a:spcBef>
              <a:spcAft>
                <a:spcPts val="300"/>
              </a:spcAft>
              <a:buClrTx/>
              <a:buSzPct val="100000"/>
              <a:buFont typeface="Wingdings" panose="05000000000000000000" pitchFamily="2" charset="2"/>
              <a:buChar char="§"/>
              <a:tabLst/>
              <a:defRPr/>
            </a:pPr>
            <a:r>
              <a:rPr kumimoji="0" lang="en-GB" altLang="ko-KR" sz="1500" b="1"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Nigeria</a:t>
            </a:r>
          </a:p>
          <a:p>
            <a:pPr marL="742950" marR="0" lvl="1" indent="-285750" defTabSz="914400" eaLnBrk="1" fontAlgn="auto" latinLnBrk="0" hangingPunct="1">
              <a:lnSpc>
                <a:spcPct val="100000"/>
              </a:lnSpc>
              <a:spcBef>
                <a:spcPts val="300"/>
              </a:spcBef>
              <a:spcAft>
                <a:spcPts val="300"/>
              </a:spcAft>
              <a:buClrTx/>
              <a:buSzPct val="100000"/>
              <a:buFont typeface="Courier New" panose="02070309020205020404" pitchFamily="49" charset="0"/>
              <a:buChar char="o"/>
              <a:tabLst/>
              <a:defRPr/>
            </a:pPr>
            <a:r>
              <a:rPr kumimoji="0" lang="en-GB" sz="15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sym typeface="Calibri"/>
              </a:rPr>
              <a:t>Lower middle income </a:t>
            </a:r>
          </a:p>
          <a:p>
            <a:pPr marL="742950" marR="0" lvl="1" indent="-285750" defTabSz="914400" eaLnBrk="1" fontAlgn="auto" latinLnBrk="0" hangingPunct="1">
              <a:lnSpc>
                <a:spcPct val="100000"/>
              </a:lnSpc>
              <a:spcBef>
                <a:spcPts val="300"/>
              </a:spcBef>
              <a:spcAft>
                <a:spcPts val="300"/>
              </a:spcAft>
              <a:buClrTx/>
              <a:buSzPct val="100000"/>
              <a:buFont typeface="Courier New" panose="02070309020205020404" pitchFamily="49" charset="0"/>
              <a:buChar char="o"/>
              <a:tabLst/>
              <a:defRPr/>
            </a:pPr>
            <a:r>
              <a:rPr kumimoji="0" lang="en-GB" sz="15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sym typeface="Calibri"/>
              </a:rPr>
              <a:t>Most populous in Africa</a:t>
            </a:r>
          </a:p>
          <a:p>
            <a:pPr marL="742950" lvl="1" indent="-285750" defTabSz="914400">
              <a:spcBef>
                <a:spcPts val="300"/>
              </a:spcBef>
              <a:spcAft>
                <a:spcPts val="300"/>
              </a:spcAft>
              <a:buSzPct val="100000"/>
              <a:buFont typeface="Courier New" panose="02070309020205020404" pitchFamily="49" charset="0"/>
              <a:buChar char="o"/>
              <a:defRPr/>
            </a:pPr>
            <a:r>
              <a:rPr kumimoji="0" lang="en-GB" sz="15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sym typeface="Calibri"/>
              </a:rPr>
              <a:t>Largest economy in Africa </a:t>
            </a:r>
            <a:r>
              <a:rPr kumimoji="0" lang="en-GB" sz="1500" b="0" i="1" u="none" strike="noStrike" kern="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Arial" panose="020B0604020202020204" pitchFamily="34" charset="0"/>
                <a:sym typeface="Calibri"/>
              </a:rPr>
              <a:t>(</a:t>
            </a:r>
            <a:r>
              <a:rPr lang="en-US" altLang="ko-KR" sz="1500" i="1" dirty="0">
                <a:solidFill>
                  <a:srgbClr val="FF0000"/>
                </a:solidFill>
                <a:latin typeface="Arial" panose="020B0604020202020204" pitchFamily="34" charset="0"/>
                <a:ea typeface="ＭＳ Ｐゴシック" panose="020B0600070205080204" pitchFamily="34" charset="-128"/>
                <a:cs typeface="Arial" panose="020B0604020202020204" pitchFamily="34" charset="0"/>
              </a:rPr>
              <a:t>GDP per capita: </a:t>
            </a:r>
            <a:r>
              <a:rPr lang="en-US" altLang="ko-KR" sz="1500" b="1" i="1" dirty="0">
                <a:solidFill>
                  <a:srgbClr val="FF0000"/>
                </a:solidFill>
                <a:latin typeface="Arial" panose="020B0604020202020204" pitchFamily="34" charset="0"/>
                <a:ea typeface="ＭＳ Ｐゴシック" panose="020B0600070205080204" pitchFamily="34" charset="-128"/>
                <a:cs typeface="Arial" panose="020B0604020202020204" pitchFamily="34" charset="0"/>
              </a:rPr>
              <a:t>$US</a:t>
            </a:r>
            <a:r>
              <a:rPr lang="en-US" sz="1500" b="1" i="1" dirty="0">
                <a:solidFill>
                  <a:srgbClr val="FF0000"/>
                </a:solidFill>
                <a:effectLst/>
                <a:latin typeface="Arial" panose="020B0604020202020204" pitchFamily="34" charset="0"/>
                <a:ea typeface="Calibri" panose="020F0502020204030204" pitchFamily="34" charset="0"/>
                <a:cs typeface="Arial" panose="020B0604020202020204" pitchFamily="34" charset="0"/>
              </a:rPr>
              <a:t> 2,097.1)</a:t>
            </a:r>
          </a:p>
          <a:p>
            <a:pPr marL="742950" lvl="1" indent="-285750" defTabSz="914400">
              <a:spcBef>
                <a:spcPts val="300"/>
              </a:spcBef>
              <a:spcAft>
                <a:spcPts val="300"/>
              </a:spcAft>
              <a:buSzPct val="100000"/>
              <a:buFont typeface="Courier New" panose="02070309020205020404" pitchFamily="49" charset="0"/>
              <a:buChar char="o"/>
              <a:defRPr/>
            </a:pPr>
            <a:r>
              <a:rPr lang="en-US" altLang="ko-KR" sz="1600" dirty="0">
                <a:solidFill>
                  <a:srgbClr val="000000"/>
                </a:solidFill>
                <a:latin typeface="Arial"/>
                <a:ea typeface="ＭＳ Ｐゴシック" panose="020B0600070205080204" pitchFamily="34" charset="-128"/>
              </a:rPr>
              <a:t>% of GDP spent on health:  </a:t>
            </a:r>
            <a:r>
              <a:rPr lang="en-US" sz="1600" b="1" dirty="0">
                <a:ea typeface="MS Mincho" panose="02020609040205080304" pitchFamily="49" charset="-128"/>
              </a:rPr>
              <a:t>3.0%</a:t>
            </a:r>
            <a:r>
              <a:rPr lang="en-US" altLang="ko-KR" sz="1600" b="1" baseline="30000" dirty="0">
                <a:solidFill>
                  <a:srgbClr val="000000"/>
                </a:solidFill>
                <a:latin typeface="Arial"/>
                <a:ea typeface="ＭＳ Ｐゴシック" panose="020B0600070205080204" pitchFamily="34" charset="-128"/>
              </a:rPr>
              <a:t>1</a:t>
            </a:r>
          </a:p>
          <a:p>
            <a:pPr marL="742950" lvl="1" indent="-285750" defTabSz="914400">
              <a:spcBef>
                <a:spcPts val="300"/>
              </a:spcBef>
              <a:spcAft>
                <a:spcPts val="300"/>
              </a:spcAft>
              <a:buSzPct val="100000"/>
              <a:buFont typeface="Courier New" panose="02070309020205020404" pitchFamily="49" charset="0"/>
              <a:buChar char="o"/>
              <a:defRPr/>
            </a:pPr>
            <a:r>
              <a:rPr kumimoji="0" lang="en-US" altLang="ko-KR" sz="15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Annual births:  </a:t>
            </a:r>
            <a:r>
              <a:rPr kumimoji="0" lang="en-US" altLang="ko-KR" sz="1500"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7.8 million</a:t>
            </a:r>
            <a:r>
              <a:rPr kumimoji="0" lang="en-US" altLang="ko-KR" sz="1500" b="0" i="0" u="none" strike="noStrike" kern="1200" cap="none" spc="0" normalizeH="0" baseline="3000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2</a:t>
            </a:r>
          </a:p>
          <a:p>
            <a:pPr marL="742950" lvl="1" indent="-285750" defTabSz="914400">
              <a:spcBef>
                <a:spcPts val="300"/>
              </a:spcBef>
              <a:spcAft>
                <a:spcPts val="300"/>
              </a:spcAft>
              <a:buSzPct val="100000"/>
              <a:buFont typeface="Courier New" panose="02070309020205020404" pitchFamily="49" charset="0"/>
              <a:buChar char="o"/>
              <a:defRPr/>
            </a:pPr>
            <a:r>
              <a:rPr kumimoji="0" lang="en-AU" sz="15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sym typeface="Calibri"/>
              </a:rPr>
              <a:t>Life expectancy: </a:t>
            </a:r>
            <a:r>
              <a:rPr kumimoji="0" lang="en-AU" sz="1500"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sym typeface="Calibri"/>
              </a:rPr>
              <a:t>55 years</a:t>
            </a:r>
            <a:r>
              <a:rPr kumimoji="0" lang="en-AU" sz="1500" b="0" i="0" u="none" strike="noStrike" kern="1200" cap="none" spc="0" normalizeH="0" baseline="3000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sym typeface="Calibri"/>
              </a:rPr>
              <a:t>1</a:t>
            </a:r>
            <a:endParaRPr lang="en-US" altLang="ko-KR" sz="1500" b="1" baseline="30000" dirty="0">
              <a:solidFill>
                <a:srgbClr val="000000"/>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3" name="Shape 230">
            <a:extLst>
              <a:ext uri="{FF2B5EF4-FFF2-40B4-BE49-F238E27FC236}">
                <a16:creationId xmlns:a16="http://schemas.microsoft.com/office/drawing/2014/main" id="{3393DF6C-B433-7BB1-7142-5C6921C69956}"/>
              </a:ext>
            </a:extLst>
          </p:cNvPr>
          <p:cNvSpPr/>
          <p:nvPr/>
        </p:nvSpPr>
        <p:spPr>
          <a:xfrm>
            <a:off x="0" y="6512946"/>
            <a:ext cx="6629400" cy="311600"/>
          </a:xfrm>
          <a:prstGeom prst="rect">
            <a:avLst/>
          </a:prstGeom>
          <a:ln w="12700">
            <a:miter lim="400000"/>
          </a:ln>
          <a:extLst>
            <a:ext uri="{C572A759-6A51-4108-AA02-DFA0A04FC94B}">
              <ma14:wrappingTextBoxFlag xmlns:ma14="http://schemas.microsoft.com/office/mac/drawingml/2011/main" xmlns="" val="1"/>
            </a:ext>
          </a:extLst>
        </p:spPr>
        <p:txBody>
          <a:bodyPr wrap="square" lIns="85713" tIns="85713" rIns="85713" bIns="85713" anchor="b">
            <a:spAutoFit/>
          </a:bodyPr>
          <a:lstStyle>
            <a:lvl1pPr>
              <a:defRPr sz="1000"/>
            </a:lvl1pPr>
          </a:lstStyle>
          <a:p>
            <a:pPr marL="0" marR="0" lvl="0" indent="0" algn="l" defTabSz="870853" rtl="0" eaLnBrk="1" fontAlgn="auto" latinLnBrk="0" hangingPunct="0">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rgbClr val="000000"/>
                </a:solidFill>
                <a:effectLst/>
                <a:uLnTx/>
                <a:uFillTx/>
                <a:latin typeface="Arial"/>
                <a:ea typeface="ＭＳ Ｐゴシック" panose="020B0600070205080204" pitchFamily="34" charset="-128"/>
                <a:cs typeface="Calibri"/>
                <a:sym typeface="Calibri"/>
              </a:rPr>
              <a:t>[1] World Bank Open data 2019,2020,2021  [2] UN World Population Prospects </a:t>
            </a:r>
          </a:p>
        </p:txBody>
      </p:sp>
    </p:spTree>
    <p:extLst>
      <p:ext uri="{BB962C8B-B14F-4D97-AF65-F5344CB8AC3E}">
        <p14:creationId xmlns:p14="http://schemas.microsoft.com/office/powerpoint/2010/main" val="2478583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animBg="1"/>
      <p:bldP spid="45" grpId="0" animBg="1"/>
      <p:bldP spid="46" grpId="0"/>
      <p:bldP spid="4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1FFAE5C9-0FD6-457C-EF97-CE95E61B85C1}"/>
              </a:ext>
            </a:extLst>
          </p:cNvPr>
          <p:cNvGraphicFramePr>
            <a:graphicFrameLocks noChangeAspect="1"/>
          </p:cNvGraphicFramePr>
          <p:nvPr>
            <p:custDataLst>
              <p:tags r:id="rId1"/>
            </p:custDataLst>
            <p:extLst>
              <p:ext uri="{D42A27DB-BD31-4B8C-83A1-F6EECF244321}">
                <p14:modId xmlns:p14="http://schemas.microsoft.com/office/powerpoint/2010/main" val="176733458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15" imgH="416" progId="TCLayout.ActiveDocument.1">
                  <p:embed/>
                </p:oleObj>
              </mc:Choice>
              <mc:Fallback>
                <p:oleObj name="think-cell Slide" r:id="rId4" imgW="415" imgH="416" progId="TCLayout.ActiveDocument.1">
                  <p:embed/>
                  <p:pic>
                    <p:nvPicPr>
                      <p:cNvPr id="7" name="Object 6" hidden="1">
                        <a:extLst>
                          <a:ext uri="{FF2B5EF4-FFF2-40B4-BE49-F238E27FC236}">
                            <a16:creationId xmlns:a16="http://schemas.microsoft.com/office/drawing/2014/main" id="{1FFAE5C9-0FD6-457C-EF97-CE95E61B85C1}"/>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6" name="Pentagon 11">
            <a:extLst>
              <a:ext uri="{FF2B5EF4-FFF2-40B4-BE49-F238E27FC236}">
                <a16:creationId xmlns:a16="http://schemas.microsoft.com/office/drawing/2014/main" id="{741CD395-203E-AF60-4C3A-D3E68556389F}"/>
              </a:ext>
            </a:extLst>
          </p:cNvPr>
          <p:cNvSpPr/>
          <p:nvPr/>
        </p:nvSpPr>
        <p:spPr>
          <a:xfrm>
            <a:off x="1604540" y="2437628"/>
            <a:ext cx="2722911" cy="429524"/>
          </a:xfrm>
          <a:prstGeom prst="homePlate">
            <a:avLst>
              <a:gd name="adj" fmla="val 22102"/>
            </a:avLst>
          </a:prstGeom>
          <a:solidFill>
            <a:srgbClr val="4BACC6">
              <a:lumMod val="75000"/>
            </a:srgbClr>
          </a:solidFill>
          <a:ln w="3175" cap="flat" cmpd="sng" algn="ctr">
            <a:solidFill>
              <a:srgbClr val="E7E6E6">
                <a:lumMod val="95000"/>
              </a:srgbClr>
            </a:solidFill>
            <a:prstDash val="solid"/>
            <a:miter lim="800000"/>
          </a:ln>
          <a:effectLst/>
        </p:spPr>
        <p:txBody>
          <a:bodyPr vert="horz" lIns="34299" tIns="0" bIns="34299" rtlCol="0" anchor="ctr" anchorCtr="0"/>
          <a:lstStyle/>
          <a:p>
            <a:pPr marL="228600" marR="0" lvl="0" indent="0" defTabSz="913626" eaLnBrk="1" fontAlgn="auto" latinLnBrk="0" hangingPunct="1">
              <a:lnSpc>
                <a:spcPct val="100000"/>
              </a:lnSpc>
              <a:spcBef>
                <a:spcPts val="0"/>
              </a:spcBef>
              <a:spcAft>
                <a:spcPts val="0"/>
              </a:spcAft>
              <a:buClrTx/>
              <a:buSzTx/>
              <a:buFontTx/>
              <a:buNone/>
              <a:tabLst/>
              <a:defRPr/>
            </a:pPr>
            <a:r>
              <a:rPr kumimoji="0" lang="en-US" sz="1700" b="1" i="0" u="none" strike="noStrike" kern="0" cap="none" spc="0" normalizeH="0" baseline="0" noProof="0" dirty="0">
                <a:ln>
                  <a:noFill/>
                </a:ln>
                <a:solidFill>
                  <a:prstClr val="white"/>
                </a:solidFill>
                <a:effectLst/>
                <a:uLnTx/>
                <a:uFillTx/>
                <a:cs typeface="Arial" panose="020B0604020202020204" pitchFamily="34" charset="0"/>
              </a:rPr>
              <a:t>HIV program</a:t>
            </a:r>
          </a:p>
        </p:txBody>
      </p:sp>
      <p:sp>
        <p:nvSpPr>
          <p:cNvPr id="17" name="Rectangle: Diagonal Corners Rounded 16">
            <a:extLst>
              <a:ext uri="{FF2B5EF4-FFF2-40B4-BE49-F238E27FC236}">
                <a16:creationId xmlns:a16="http://schemas.microsoft.com/office/drawing/2014/main" id="{2A88DE77-95B5-08E1-6E6A-957FC00CA81F}"/>
              </a:ext>
            </a:extLst>
          </p:cNvPr>
          <p:cNvSpPr/>
          <p:nvPr/>
        </p:nvSpPr>
        <p:spPr bwMode="auto">
          <a:xfrm>
            <a:off x="162042" y="1210223"/>
            <a:ext cx="1260000" cy="1146429"/>
          </a:xfrm>
          <a:prstGeom prst="round2DiagRect">
            <a:avLst>
              <a:gd name="adj1" fmla="val 0"/>
              <a:gd name="adj2" fmla="val 0"/>
            </a:avLst>
          </a:prstGeom>
          <a:solidFill>
            <a:srgbClr val="E0EDFD"/>
          </a:solidFill>
          <a:ln w="9525">
            <a:solidFill>
              <a:srgbClr val="4F81BD">
                <a:lumMod val="75000"/>
              </a:srgbClr>
            </a:solidFill>
            <a:miter lim="800000"/>
            <a:headEnd/>
            <a:tailEnd/>
          </a:ln>
          <a:effectLst/>
        </p:spPr>
        <p:txBody>
          <a:bodyPr wrap="square" lIns="72000" tIns="91440" rIns="0" bIns="0" rtlCol="0" anchor="ctr" anchorCtr="0">
            <a:noAutofit/>
          </a:bodyPr>
          <a:lstStyle/>
          <a:p>
            <a:pPr marL="1587" marR="0" lvl="1" indent="0" defTabSz="914400" eaLnBrk="1" fontAlgn="auto" latinLnBrk="0" hangingPunct="1">
              <a:lnSpc>
                <a:spcPct val="100000"/>
              </a:lnSpc>
              <a:spcBef>
                <a:spcPts val="0"/>
              </a:spcBef>
              <a:spcAft>
                <a:spcPts val="0"/>
              </a:spcAft>
              <a:buClr>
                <a:srgbClr val="000000"/>
              </a:buClr>
              <a:buSzTx/>
              <a:buFont typeface="Arial"/>
              <a:buNone/>
              <a:tabLst/>
              <a:defRPr/>
            </a:pPr>
            <a:r>
              <a:rPr kumimoji="0" lang="en-US" sz="1400" b="1" i="0" u="none" strike="noStrike" kern="0" cap="none" spc="0" normalizeH="0" baseline="0" noProof="0" dirty="0">
                <a:ln>
                  <a:noFill/>
                </a:ln>
                <a:solidFill>
                  <a:srgbClr val="000000"/>
                </a:solidFill>
                <a:effectLst/>
                <a:uLnTx/>
                <a:uFillTx/>
                <a:ea typeface="Calibri" panose="020F0502020204030204" pitchFamily="34" charset="0"/>
                <a:cs typeface="Arial"/>
                <a:sym typeface="Arial"/>
              </a:rPr>
              <a:t>Organization</a:t>
            </a:r>
            <a:endParaRPr kumimoji="0" lang="en-US" sz="1100" b="1" i="0" u="none" strike="noStrike" kern="0" cap="none" spc="0" normalizeH="0" baseline="0" noProof="0" dirty="0">
              <a:ln>
                <a:noFill/>
              </a:ln>
              <a:solidFill>
                <a:srgbClr val="E0EDFD">
                  <a:lumMod val="25000"/>
                </a:srgbClr>
              </a:solidFill>
              <a:effectLst/>
              <a:uLnTx/>
              <a:uFillTx/>
              <a:latin typeface="Arial"/>
              <a:ea typeface="ＭＳ Ｐゴシック"/>
              <a:cs typeface="Arial" panose="020B0604020202020204" pitchFamily="34" charset="0"/>
              <a:sym typeface="Arial"/>
            </a:endParaRPr>
          </a:p>
        </p:txBody>
      </p:sp>
      <p:sp>
        <p:nvSpPr>
          <p:cNvPr id="19" name="Rectangle: Diagonal Corners Rounded 18">
            <a:extLst>
              <a:ext uri="{FF2B5EF4-FFF2-40B4-BE49-F238E27FC236}">
                <a16:creationId xmlns:a16="http://schemas.microsoft.com/office/drawing/2014/main" id="{1054EA86-FC9D-02C0-44B6-2078EE5F9C0E}"/>
              </a:ext>
            </a:extLst>
          </p:cNvPr>
          <p:cNvSpPr/>
          <p:nvPr/>
        </p:nvSpPr>
        <p:spPr bwMode="auto">
          <a:xfrm>
            <a:off x="162042" y="3099280"/>
            <a:ext cx="1260000" cy="913070"/>
          </a:xfrm>
          <a:prstGeom prst="round2DiagRect">
            <a:avLst>
              <a:gd name="adj1" fmla="val 0"/>
              <a:gd name="adj2" fmla="val 0"/>
            </a:avLst>
          </a:prstGeom>
          <a:solidFill>
            <a:srgbClr val="E0EDFD"/>
          </a:solidFill>
          <a:ln w="9525">
            <a:solidFill>
              <a:srgbClr val="4F81BD">
                <a:lumMod val="75000"/>
              </a:srgbClr>
            </a:solidFill>
            <a:miter lim="800000"/>
            <a:headEnd/>
            <a:tailEnd/>
          </a:ln>
          <a:effectLst/>
        </p:spPr>
        <p:txBody>
          <a:bodyPr wrap="square" lIns="72000" tIns="91440" rIns="0" bIns="0" rtlCol="0" anchor="ctr" anchorCtr="0">
            <a:noAutofit/>
          </a:bodyPr>
          <a:lstStyle/>
          <a:p>
            <a:pPr marL="1587" marR="0" lvl="1" indent="0" defTabSz="914400" eaLnBrk="1" fontAlgn="auto" latinLnBrk="0" hangingPunct="1">
              <a:lnSpc>
                <a:spcPct val="100000"/>
              </a:lnSpc>
              <a:spcBef>
                <a:spcPts val="0"/>
              </a:spcBef>
              <a:spcAft>
                <a:spcPts val="0"/>
              </a:spcAft>
              <a:buClr>
                <a:srgbClr val="000000"/>
              </a:buClr>
              <a:buSzTx/>
              <a:buFont typeface="Arial"/>
              <a:buNone/>
              <a:tabLst/>
              <a:defRPr/>
            </a:pPr>
            <a:r>
              <a:rPr kumimoji="0" lang="en-US" sz="1400" b="1" i="0" u="none" strike="noStrike" kern="0" cap="none" spc="0" normalizeH="0" baseline="0" noProof="0" dirty="0">
                <a:ln>
                  <a:noFill/>
                </a:ln>
                <a:solidFill>
                  <a:srgbClr val="000000"/>
                </a:solidFill>
                <a:effectLst/>
                <a:uLnTx/>
                <a:uFillTx/>
                <a:ea typeface="Calibri" panose="020F0502020204030204" pitchFamily="34" charset="0"/>
                <a:cs typeface="Arial"/>
                <a:sym typeface="Arial"/>
              </a:rPr>
              <a:t>Role(s)</a:t>
            </a:r>
            <a:endParaRPr kumimoji="0" lang="en-US" sz="1100" b="1" i="0" u="none" strike="noStrike" kern="0" cap="none" spc="0" normalizeH="0" baseline="0" noProof="0" dirty="0">
              <a:ln>
                <a:noFill/>
              </a:ln>
              <a:solidFill>
                <a:srgbClr val="E0EDFD">
                  <a:lumMod val="25000"/>
                </a:srgbClr>
              </a:solidFill>
              <a:effectLst/>
              <a:uLnTx/>
              <a:uFillTx/>
              <a:latin typeface="Arial"/>
              <a:ea typeface="ＭＳ Ｐゴシック"/>
              <a:cs typeface="Arial" panose="020B0604020202020204" pitchFamily="34" charset="0"/>
              <a:sym typeface="Arial"/>
            </a:endParaRPr>
          </a:p>
        </p:txBody>
      </p:sp>
      <p:pic>
        <p:nvPicPr>
          <p:cNvPr id="20" name="Picture 2">
            <a:extLst>
              <a:ext uri="{FF2B5EF4-FFF2-40B4-BE49-F238E27FC236}">
                <a16:creationId xmlns:a16="http://schemas.microsoft.com/office/drawing/2014/main" id="{3DD8D320-16B5-4C56-666A-385EE894CE3D}"/>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r="35268" b="6542"/>
          <a:stretch/>
        </p:blipFill>
        <p:spPr bwMode="auto">
          <a:xfrm>
            <a:off x="1594046" y="1170685"/>
            <a:ext cx="4955610" cy="1225503"/>
          </a:xfrm>
          <a:prstGeom prst="rect">
            <a:avLst/>
          </a:prstGeom>
          <a:noFill/>
          <a:ln>
            <a:solidFill>
              <a:srgbClr val="00B050"/>
            </a:solidFill>
          </a:ln>
          <a:extLst>
            <a:ext uri="{909E8E84-426E-40DD-AFC4-6F175D3DCCD1}">
              <a14:hiddenFill xmlns:a14="http://schemas.microsoft.com/office/drawing/2010/main">
                <a:solidFill>
                  <a:srgbClr val="FFFFFF"/>
                </a:solidFill>
              </a14:hiddenFill>
            </a:ext>
          </a:extLst>
        </p:spPr>
      </p:pic>
      <p:sp>
        <p:nvSpPr>
          <p:cNvPr id="21" name="Rectangle: Diagonal Corners Rounded 20">
            <a:extLst>
              <a:ext uri="{FF2B5EF4-FFF2-40B4-BE49-F238E27FC236}">
                <a16:creationId xmlns:a16="http://schemas.microsoft.com/office/drawing/2014/main" id="{C012633F-14C6-50A3-BEFC-FC226A6A5694}"/>
              </a:ext>
            </a:extLst>
          </p:cNvPr>
          <p:cNvSpPr/>
          <p:nvPr/>
        </p:nvSpPr>
        <p:spPr bwMode="auto">
          <a:xfrm>
            <a:off x="162041" y="4233832"/>
            <a:ext cx="1260000" cy="2279526"/>
          </a:xfrm>
          <a:prstGeom prst="round2DiagRect">
            <a:avLst>
              <a:gd name="adj1" fmla="val 0"/>
              <a:gd name="adj2" fmla="val 0"/>
            </a:avLst>
          </a:prstGeom>
          <a:solidFill>
            <a:srgbClr val="E0EDFD"/>
          </a:solidFill>
          <a:ln w="9525">
            <a:solidFill>
              <a:srgbClr val="4F81BD">
                <a:lumMod val="75000"/>
              </a:srgbClr>
            </a:solidFill>
            <a:miter lim="800000"/>
            <a:headEnd/>
            <a:tailEnd/>
          </a:ln>
          <a:effectLst/>
        </p:spPr>
        <p:txBody>
          <a:bodyPr wrap="square" lIns="72000" tIns="91440" rIns="0" bIns="0" rtlCol="0" anchor="ctr" anchorCtr="0">
            <a:noAutofit/>
          </a:bodyPr>
          <a:lstStyle/>
          <a:p>
            <a:pPr marL="1587" marR="0" lvl="1" indent="0" defTabSz="914400" eaLnBrk="1" fontAlgn="auto" latinLnBrk="0" hangingPunct="1">
              <a:lnSpc>
                <a:spcPct val="100000"/>
              </a:lnSpc>
              <a:spcBef>
                <a:spcPts val="0"/>
              </a:spcBef>
              <a:spcAft>
                <a:spcPts val="0"/>
              </a:spcAft>
              <a:buClr>
                <a:srgbClr val="000000"/>
              </a:buClr>
              <a:buSzTx/>
              <a:buFontTx/>
              <a:buNone/>
              <a:tabLst/>
              <a:defRPr/>
            </a:pPr>
            <a:r>
              <a:rPr kumimoji="0" lang="en-US" sz="1400" b="1" i="0" u="none" strike="noStrike" kern="0" cap="none" spc="0" normalizeH="0" baseline="0" noProof="0" dirty="0">
                <a:ln>
                  <a:noFill/>
                </a:ln>
                <a:solidFill>
                  <a:srgbClr val="000000"/>
                </a:solidFill>
                <a:effectLst/>
                <a:uLnTx/>
                <a:uFillTx/>
                <a:cs typeface="Arial"/>
                <a:sym typeface="Arial"/>
              </a:rPr>
              <a:t>Responsibilities </a:t>
            </a:r>
          </a:p>
        </p:txBody>
      </p:sp>
      <p:sp>
        <p:nvSpPr>
          <p:cNvPr id="22" name="Rectangle: Diagonal Corners Rounded 21">
            <a:extLst>
              <a:ext uri="{FF2B5EF4-FFF2-40B4-BE49-F238E27FC236}">
                <a16:creationId xmlns:a16="http://schemas.microsoft.com/office/drawing/2014/main" id="{278BE13B-DD08-3A4A-0B71-963D1F390AF1}"/>
              </a:ext>
            </a:extLst>
          </p:cNvPr>
          <p:cNvSpPr/>
          <p:nvPr/>
        </p:nvSpPr>
        <p:spPr bwMode="auto">
          <a:xfrm>
            <a:off x="162042" y="2482452"/>
            <a:ext cx="1260000" cy="437020"/>
          </a:xfrm>
          <a:prstGeom prst="round2DiagRect">
            <a:avLst>
              <a:gd name="adj1" fmla="val 0"/>
              <a:gd name="adj2" fmla="val 0"/>
            </a:avLst>
          </a:prstGeom>
          <a:solidFill>
            <a:srgbClr val="E0EDFD"/>
          </a:solidFill>
          <a:ln w="9525">
            <a:solidFill>
              <a:srgbClr val="4F81BD">
                <a:lumMod val="75000"/>
              </a:srgbClr>
            </a:solidFill>
            <a:miter lim="800000"/>
            <a:headEnd/>
            <a:tailEnd/>
          </a:ln>
          <a:effectLst/>
        </p:spPr>
        <p:txBody>
          <a:bodyPr wrap="square" lIns="72000" tIns="91440" rIns="0" bIns="0" rtlCol="0" anchor="ctr" anchorCtr="0">
            <a:noAutofit/>
          </a:bodyPr>
          <a:lstStyle/>
          <a:p>
            <a:pPr marL="1587" marR="0" lvl="1" indent="0" defTabSz="914400" eaLnBrk="1" fontAlgn="auto" latinLnBrk="0" hangingPunct="1">
              <a:lnSpc>
                <a:spcPct val="100000"/>
              </a:lnSpc>
              <a:spcBef>
                <a:spcPts val="0"/>
              </a:spcBef>
              <a:spcAft>
                <a:spcPts val="0"/>
              </a:spcAft>
              <a:buClr>
                <a:srgbClr val="000000"/>
              </a:buClr>
              <a:buSzTx/>
              <a:buFont typeface="Arial"/>
              <a:buNone/>
              <a:tabLst/>
              <a:defRPr/>
            </a:pPr>
            <a:r>
              <a:rPr kumimoji="0" lang="en-US" sz="1400" b="1" i="0" u="none" strike="noStrike" kern="0" cap="none" spc="0" normalizeH="0" baseline="0" noProof="0" dirty="0">
                <a:ln>
                  <a:noFill/>
                </a:ln>
                <a:solidFill>
                  <a:srgbClr val="000000"/>
                </a:solidFill>
                <a:effectLst/>
                <a:uLnTx/>
                <a:uFillTx/>
                <a:ea typeface="Calibri" panose="020F0502020204030204" pitchFamily="34" charset="0"/>
                <a:cs typeface="Arial"/>
                <a:sym typeface="Arial"/>
              </a:rPr>
              <a:t>Dx Area</a:t>
            </a:r>
            <a:endParaRPr kumimoji="0" lang="en-US" sz="1100" b="1" i="0" u="none" strike="noStrike" kern="0" cap="none" spc="0" normalizeH="0" baseline="0" noProof="0" dirty="0">
              <a:ln>
                <a:noFill/>
              </a:ln>
              <a:solidFill>
                <a:srgbClr val="E0EDFD">
                  <a:lumMod val="25000"/>
                </a:srgbClr>
              </a:solidFill>
              <a:effectLst/>
              <a:uLnTx/>
              <a:uFillTx/>
              <a:latin typeface="Arial"/>
              <a:ea typeface="ＭＳ Ｐゴシック"/>
              <a:cs typeface="Arial" panose="020B0604020202020204" pitchFamily="34" charset="0"/>
              <a:sym typeface="Arial"/>
            </a:endParaRPr>
          </a:p>
        </p:txBody>
      </p:sp>
      <p:sp>
        <p:nvSpPr>
          <p:cNvPr id="23" name="Rectangle 4">
            <a:extLst>
              <a:ext uri="{FF2B5EF4-FFF2-40B4-BE49-F238E27FC236}">
                <a16:creationId xmlns:a16="http://schemas.microsoft.com/office/drawing/2014/main" id="{5E92EE2C-F1EC-DBAF-38D5-058209976FB9}"/>
              </a:ext>
            </a:extLst>
          </p:cNvPr>
          <p:cNvSpPr txBox="1"/>
          <p:nvPr/>
        </p:nvSpPr>
        <p:spPr>
          <a:xfrm>
            <a:off x="1712519" y="3099280"/>
            <a:ext cx="2372364" cy="64633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a:latin typeface="+mn-lt"/>
              </a:defRPr>
            </a:lvl1pPr>
            <a:lvl2pPr marL="193675" lvl="1" indent="-192088" defTabSz="895350" eaLnBrk="1" hangingPunct="1">
              <a:buClr>
                <a:schemeClr val="tx2"/>
              </a:buClr>
              <a:buSzPct val="125000"/>
              <a:buFont typeface="Arial" charset="0"/>
              <a:buChar char="▪"/>
              <a:defRPr>
                <a:latin typeface="+mn-lt"/>
              </a:defRPr>
            </a:lvl2pPr>
            <a:lvl3pPr marL="457200" lvl="2" indent="-261938" defTabSz="895350" eaLnBrk="1" hangingPunct="1">
              <a:buClr>
                <a:schemeClr val="tx2"/>
              </a:buClr>
              <a:buSzPct val="120000"/>
              <a:buFont typeface="Arial" charset="0"/>
              <a:buChar char="–"/>
              <a:defRPr>
                <a:latin typeface="+mn-lt"/>
              </a:defRPr>
            </a:lvl3pPr>
            <a:lvl4pPr marL="614363" lvl="3" indent="-155575" defTabSz="895350" eaLnBrk="1" hangingPunct="1">
              <a:buClr>
                <a:schemeClr val="tx2"/>
              </a:buClr>
              <a:buSzPct val="120000"/>
              <a:buFont typeface="Arial" charset="0"/>
              <a:buChar char="▫"/>
              <a:defRPr>
                <a:latin typeface="+mn-lt"/>
              </a:defRPr>
            </a:lvl4pPr>
            <a:lvl5pPr marL="749808" lvl="4" indent="-130175" defTabSz="895350" eaLnBrk="1" hangingPunct="1">
              <a:buClr>
                <a:schemeClr val="tx2"/>
              </a:buClr>
              <a:buSzPct val="89000"/>
              <a:buFont typeface="Arial" charset="0"/>
              <a:buChar char="-"/>
              <a:defRPr>
                <a:latin typeface="+mn-lt"/>
              </a:defRPr>
            </a:lvl5pPr>
            <a:lvl6pPr marL="749808" indent="-130175" defTabSz="895350" fontAlgn="base">
              <a:spcBef>
                <a:spcPct val="0"/>
              </a:spcBef>
              <a:spcAft>
                <a:spcPct val="0"/>
              </a:spcAft>
              <a:buClr>
                <a:schemeClr val="tx2"/>
              </a:buClr>
              <a:buSzPct val="89000"/>
              <a:buFont typeface="Arial" charset="0"/>
              <a:buChar char="-"/>
              <a:defRPr>
                <a:latin typeface="+mn-lt"/>
              </a:defRPr>
            </a:lvl6pPr>
            <a:lvl7pPr marL="749808" indent="-130175" defTabSz="895350" fontAlgn="base">
              <a:spcBef>
                <a:spcPct val="0"/>
              </a:spcBef>
              <a:spcAft>
                <a:spcPct val="0"/>
              </a:spcAft>
              <a:buClr>
                <a:schemeClr val="tx2"/>
              </a:buClr>
              <a:buSzPct val="89000"/>
              <a:buFont typeface="Arial" charset="0"/>
              <a:buChar char="-"/>
              <a:defRPr>
                <a:latin typeface="+mn-lt"/>
              </a:defRPr>
            </a:lvl7pPr>
            <a:lvl8pPr marL="749808" indent="-130175" defTabSz="895350" fontAlgn="base">
              <a:spcBef>
                <a:spcPct val="0"/>
              </a:spcBef>
              <a:spcAft>
                <a:spcPct val="0"/>
              </a:spcAft>
              <a:buClr>
                <a:schemeClr val="tx2"/>
              </a:buClr>
              <a:buSzPct val="89000"/>
              <a:buFont typeface="Arial" charset="0"/>
              <a:buChar char="-"/>
              <a:defRPr>
                <a:latin typeface="+mn-lt"/>
              </a:defRPr>
            </a:lvl8pPr>
            <a:lvl9pPr marL="749808" indent="-130175" defTabSz="895350" fontAlgn="base">
              <a:spcBef>
                <a:spcPct val="0"/>
              </a:spcBef>
              <a:spcAft>
                <a:spcPct val="0"/>
              </a:spcAft>
              <a:buClr>
                <a:schemeClr val="tx2"/>
              </a:buClr>
              <a:buSzPct val="89000"/>
              <a:buFont typeface="Arial" charset="0"/>
              <a:buChar char="-"/>
              <a:defRPr>
                <a:latin typeface="+mn-lt"/>
              </a:defRPr>
            </a:lvl9pPr>
          </a:lstStyle>
          <a:p>
            <a:pPr marL="180975" lvl="2" indent="-180975" defTabSz="913406">
              <a:spcBef>
                <a:spcPts val="100"/>
              </a:spcBef>
              <a:spcAft>
                <a:spcPts val="100"/>
              </a:spcAft>
              <a:buClrTx/>
              <a:buSzTx/>
              <a:buFont typeface="Wingdings" panose="05000000000000000000" pitchFamily="2" charset="2"/>
              <a:buChar char="§"/>
              <a:defRPr/>
            </a:pPr>
            <a:r>
              <a:rPr lang="en-GB" sz="1400" kern="0" dirty="0">
                <a:solidFill>
                  <a:prstClr val="black"/>
                </a:solidFill>
                <a:latin typeface="Calibri"/>
              </a:rPr>
              <a:t>TA to private health facilities to achieve the UNAIDS 90-90-90 target</a:t>
            </a:r>
          </a:p>
        </p:txBody>
      </p:sp>
      <p:graphicFrame>
        <p:nvGraphicFramePr>
          <p:cNvPr id="24" name="Table 28">
            <a:extLst>
              <a:ext uri="{FF2B5EF4-FFF2-40B4-BE49-F238E27FC236}">
                <a16:creationId xmlns:a16="http://schemas.microsoft.com/office/drawing/2014/main" id="{A3BCA0BC-B933-A6D7-7138-029AD1C35825}"/>
              </a:ext>
            </a:extLst>
          </p:cNvPr>
          <p:cNvGraphicFramePr>
            <a:graphicFrameLocks noGrp="1"/>
          </p:cNvGraphicFramePr>
          <p:nvPr>
            <p:extLst>
              <p:ext uri="{D42A27DB-BD31-4B8C-83A1-F6EECF244321}">
                <p14:modId xmlns:p14="http://schemas.microsoft.com/office/powerpoint/2010/main" val="1575390640"/>
              </p:ext>
            </p:extLst>
          </p:nvPr>
        </p:nvGraphicFramePr>
        <p:xfrm>
          <a:off x="1594561" y="739318"/>
          <a:ext cx="10388329" cy="370840"/>
        </p:xfrm>
        <a:graphic>
          <a:graphicData uri="http://schemas.openxmlformats.org/drawingml/2006/table">
            <a:tbl>
              <a:tblPr firstRow="1" bandRow="1"/>
              <a:tblGrid>
                <a:gridCol w="1484047">
                  <a:extLst>
                    <a:ext uri="{9D8B030D-6E8A-4147-A177-3AD203B41FA5}">
                      <a16:colId xmlns:a16="http://schemas.microsoft.com/office/drawing/2014/main" val="1241043824"/>
                    </a:ext>
                  </a:extLst>
                </a:gridCol>
                <a:gridCol w="1484047">
                  <a:extLst>
                    <a:ext uri="{9D8B030D-6E8A-4147-A177-3AD203B41FA5}">
                      <a16:colId xmlns:a16="http://schemas.microsoft.com/office/drawing/2014/main" val="3312209036"/>
                    </a:ext>
                  </a:extLst>
                </a:gridCol>
                <a:gridCol w="1484047">
                  <a:extLst>
                    <a:ext uri="{9D8B030D-6E8A-4147-A177-3AD203B41FA5}">
                      <a16:colId xmlns:a16="http://schemas.microsoft.com/office/drawing/2014/main" val="292463116"/>
                    </a:ext>
                  </a:extLst>
                </a:gridCol>
                <a:gridCol w="1484047">
                  <a:extLst>
                    <a:ext uri="{9D8B030D-6E8A-4147-A177-3AD203B41FA5}">
                      <a16:colId xmlns:a16="http://schemas.microsoft.com/office/drawing/2014/main" val="2653135753"/>
                    </a:ext>
                  </a:extLst>
                </a:gridCol>
                <a:gridCol w="1484047">
                  <a:extLst>
                    <a:ext uri="{9D8B030D-6E8A-4147-A177-3AD203B41FA5}">
                      <a16:colId xmlns:a16="http://schemas.microsoft.com/office/drawing/2014/main" val="2503167622"/>
                    </a:ext>
                  </a:extLst>
                </a:gridCol>
                <a:gridCol w="1484047">
                  <a:extLst>
                    <a:ext uri="{9D8B030D-6E8A-4147-A177-3AD203B41FA5}">
                      <a16:colId xmlns:a16="http://schemas.microsoft.com/office/drawing/2014/main" val="269384472"/>
                    </a:ext>
                  </a:extLst>
                </a:gridCol>
                <a:gridCol w="1484047">
                  <a:extLst>
                    <a:ext uri="{9D8B030D-6E8A-4147-A177-3AD203B41FA5}">
                      <a16:colId xmlns:a16="http://schemas.microsoft.com/office/drawing/2014/main" val="3194601961"/>
                    </a:ext>
                  </a:extLst>
                </a:gridCol>
              </a:tblGrid>
              <a:tr h="370840">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r>
                        <a:rPr lang="en-US" dirty="0"/>
                        <a:t>2016</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BACC6">
                        <a:lumMod val="50000"/>
                      </a:srgbClr>
                    </a:solidFill>
                  </a:tcPr>
                </a:tc>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r>
                        <a:rPr lang="en-US" dirty="0"/>
                        <a:t>2017</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BACC6">
                        <a:lumMod val="50000"/>
                      </a:srgbClr>
                    </a:solidFill>
                  </a:tcPr>
                </a:tc>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r>
                        <a:rPr lang="en-US" dirty="0"/>
                        <a:t>2018</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BACC6">
                        <a:lumMod val="50000"/>
                      </a:srgbClr>
                    </a:solidFill>
                  </a:tcPr>
                </a:tc>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r>
                        <a:rPr lang="en-US" dirty="0"/>
                        <a:t>2019</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BACC6">
                        <a:lumMod val="50000"/>
                      </a:srgbClr>
                    </a:solidFill>
                  </a:tcPr>
                </a:tc>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r>
                        <a:rPr lang="en-US" dirty="0"/>
                        <a:t>2020</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BACC6">
                        <a:lumMod val="50000"/>
                      </a:srgbClr>
                    </a:solidFill>
                  </a:tcPr>
                </a:tc>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r>
                        <a:rPr lang="en-US" dirty="0"/>
                        <a:t>2021</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BACC6">
                        <a:lumMod val="50000"/>
                      </a:srgbClr>
                    </a:solidFill>
                  </a:tcPr>
                </a:tc>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r>
                        <a:rPr lang="en-US" dirty="0"/>
                        <a:t>2022</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BACC6">
                        <a:lumMod val="50000"/>
                      </a:srgbClr>
                    </a:solidFill>
                  </a:tcPr>
                </a:tc>
                <a:extLst>
                  <a:ext uri="{0D108BD9-81ED-4DB2-BD59-A6C34878D82A}">
                    <a16:rowId xmlns:a16="http://schemas.microsoft.com/office/drawing/2014/main" val="1491230743"/>
                  </a:ext>
                </a:extLst>
              </a:tr>
            </a:tbl>
          </a:graphicData>
        </a:graphic>
      </p:graphicFrame>
      <p:sp>
        <p:nvSpPr>
          <p:cNvPr id="25" name="Rectangle 4">
            <a:extLst>
              <a:ext uri="{FF2B5EF4-FFF2-40B4-BE49-F238E27FC236}">
                <a16:creationId xmlns:a16="http://schemas.microsoft.com/office/drawing/2014/main" id="{CB259880-103E-57C1-D767-9B502B419D3D}"/>
              </a:ext>
            </a:extLst>
          </p:cNvPr>
          <p:cNvSpPr txBox="1"/>
          <p:nvPr/>
        </p:nvSpPr>
        <p:spPr>
          <a:xfrm>
            <a:off x="1610567" y="4233832"/>
            <a:ext cx="2474316" cy="2015936"/>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a:latin typeface="+mn-lt"/>
              </a:defRPr>
            </a:lvl1pPr>
            <a:lvl2pPr marL="193675" lvl="1" indent="-192088" defTabSz="895350" eaLnBrk="1" hangingPunct="1">
              <a:buClr>
                <a:schemeClr val="tx2"/>
              </a:buClr>
              <a:buSzPct val="125000"/>
              <a:buFont typeface="Arial" charset="0"/>
              <a:buChar char="▪"/>
              <a:defRPr>
                <a:latin typeface="+mn-lt"/>
              </a:defRPr>
            </a:lvl2pPr>
            <a:lvl3pPr marL="457200" lvl="2" indent="-261938" defTabSz="895350" eaLnBrk="1" hangingPunct="1">
              <a:buClr>
                <a:schemeClr val="tx2"/>
              </a:buClr>
              <a:buSzPct val="120000"/>
              <a:buFont typeface="Arial" charset="0"/>
              <a:buChar char="–"/>
              <a:defRPr>
                <a:latin typeface="+mn-lt"/>
              </a:defRPr>
            </a:lvl3pPr>
            <a:lvl4pPr marL="614363" lvl="3" indent="-155575" defTabSz="895350" eaLnBrk="1" hangingPunct="1">
              <a:buClr>
                <a:schemeClr val="tx2"/>
              </a:buClr>
              <a:buSzPct val="120000"/>
              <a:buFont typeface="Arial" charset="0"/>
              <a:buChar char="▫"/>
              <a:defRPr>
                <a:latin typeface="+mn-lt"/>
              </a:defRPr>
            </a:lvl4pPr>
            <a:lvl5pPr marL="749808" lvl="4" indent="-130175" defTabSz="895350" eaLnBrk="1" hangingPunct="1">
              <a:buClr>
                <a:schemeClr val="tx2"/>
              </a:buClr>
              <a:buSzPct val="89000"/>
              <a:buFont typeface="Arial" charset="0"/>
              <a:buChar char="-"/>
              <a:defRPr>
                <a:latin typeface="+mn-lt"/>
              </a:defRPr>
            </a:lvl5pPr>
            <a:lvl6pPr marL="749808" indent="-130175" defTabSz="895350" fontAlgn="base">
              <a:spcBef>
                <a:spcPct val="0"/>
              </a:spcBef>
              <a:spcAft>
                <a:spcPct val="0"/>
              </a:spcAft>
              <a:buClr>
                <a:schemeClr val="tx2"/>
              </a:buClr>
              <a:buSzPct val="89000"/>
              <a:buFont typeface="Arial" charset="0"/>
              <a:buChar char="-"/>
              <a:defRPr>
                <a:latin typeface="+mn-lt"/>
              </a:defRPr>
            </a:lvl6pPr>
            <a:lvl7pPr marL="749808" indent="-130175" defTabSz="895350" fontAlgn="base">
              <a:spcBef>
                <a:spcPct val="0"/>
              </a:spcBef>
              <a:spcAft>
                <a:spcPct val="0"/>
              </a:spcAft>
              <a:buClr>
                <a:schemeClr val="tx2"/>
              </a:buClr>
              <a:buSzPct val="89000"/>
              <a:buFont typeface="Arial" charset="0"/>
              <a:buChar char="-"/>
              <a:defRPr>
                <a:latin typeface="+mn-lt"/>
              </a:defRPr>
            </a:lvl7pPr>
            <a:lvl8pPr marL="749808" indent="-130175" defTabSz="895350" fontAlgn="base">
              <a:spcBef>
                <a:spcPct val="0"/>
              </a:spcBef>
              <a:spcAft>
                <a:spcPct val="0"/>
              </a:spcAft>
              <a:buClr>
                <a:schemeClr val="tx2"/>
              </a:buClr>
              <a:buSzPct val="89000"/>
              <a:buFont typeface="Arial" charset="0"/>
              <a:buChar char="-"/>
              <a:defRPr>
                <a:latin typeface="+mn-lt"/>
              </a:defRPr>
            </a:lvl8pPr>
            <a:lvl9pPr marL="749808" indent="-130175" defTabSz="895350" fontAlgn="base">
              <a:spcBef>
                <a:spcPct val="0"/>
              </a:spcBef>
              <a:spcAft>
                <a:spcPct val="0"/>
              </a:spcAft>
              <a:buClr>
                <a:schemeClr val="tx2"/>
              </a:buClr>
              <a:buSzPct val="89000"/>
              <a:buFont typeface="Arial" charset="0"/>
              <a:buChar char="-"/>
              <a:defRPr>
                <a:latin typeface="+mn-lt"/>
              </a:defRPr>
            </a:lvl9pPr>
          </a:lstStyle>
          <a:p>
            <a:pPr marL="180975" marR="0" lvl="2" indent="-180975" defTabSz="913406" eaLnBrk="1" fontAlgn="auto" latinLnBrk="0" hangingPunct="1">
              <a:lnSpc>
                <a:spcPct val="100000"/>
              </a:lnSpc>
              <a:spcBef>
                <a:spcPts val="100"/>
              </a:spcBef>
              <a:spcAft>
                <a:spcPts val="100"/>
              </a:spcAft>
              <a:buClrTx/>
              <a:buSzTx/>
              <a:buFont typeface="Wingdings" panose="05000000000000000000" pitchFamily="2" charset="2"/>
              <a:buChar char="§"/>
              <a:tabLst/>
              <a:defRPr/>
            </a:pPr>
            <a:r>
              <a:rPr kumimoji="0" lang="en-GB" sz="1400" b="0" i="0" u="none" strike="noStrike" kern="0" cap="none" spc="0" normalizeH="0" baseline="0" noProof="0" dirty="0">
                <a:ln>
                  <a:noFill/>
                </a:ln>
                <a:solidFill>
                  <a:prstClr val="black"/>
                </a:solidFill>
                <a:effectLst/>
                <a:uLnTx/>
                <a:uFillTx/>
                <a:latin typeface="Calibri"/>
              </a:rPr>
              <a:t>Capacity building – HIV testing, clinical </a:t>
            </a:r>
            <a:r>
              <a:rPr kumimoji="0" lang="en-GB" sz="1400" b="0" i="0" u="none" strike="noStrike" kern="0" cap="none" spc="0" normalizeH="0" baseline="0" noProof="0" dirty="0" err="1">
                <a:ln>
                  <a:noFill/>
                </a:ln>
                <a:solidFill>
                  <a:prstClr val="black"/>
                </a:solidFill>
                <a:effectLst/>
                <a:uLnTx/>
                <a:uFillTx/>
                <a:latin typeface="Calibri"/>
              </a:rPr>
              <a:t>mgt</a:t>
            </a:r>
            <a:endParaRPr kumimoji="0" lang="en-GB" sz="1400" b="0" i="0" u="none" strike="noStrike" kern="0" cap="none" spc="0" normalizeH="0" baseline="0" noProof="0" dirty="0">
              <a:ln>
                <a:noFill/>
              </a:ln>
              <a:solidFill>
                <a:prstClr val="black"/>
              </a:solidFill>
              <a:effectLst/>
              <a:uLnTx/>
              <a:uFillTx/>
              <a:latin typeface="Calibri"/>
            </a:endParaRPr>
          </a:p>
          <a:p>
            <a:pPr marL="180975" marR="0" lvl="2" indent="-180975" defTabSz="913406" eaLnBrk="1" fontAlgn="auto" latinLnBrk="0" hangingPunct="1">
              <a:lnSpc>
                <a:spcPct val="100000"/>
              </a:lnSpc>
              <a:spcBef>
                <a:spcPts val="100"/>
              </a:spcBef>
              <a:spcAft>
                <a:spcPts val="100"/>
              </a:spcAft>
              <a:buClrTx/>
              <a:buSzTx/>
              <a:buFont typeface="Wingdings" panose="05000000000000000000" pitchFamily="2" charset="2"/>
              <a:buChar char="§"/>
              <a:tabLst/>
              <a:defRPr/>
            </a:pPr>
            <a:r>
              <a:rPr kumimoji="0" lang="en-GB" sz="1400" b="0" i="0" u="none" strike="noStrike" kern="0" cap="none" spc="0" normalizeH="0" baseline="0" noProof="0" dirty="0">
                <a:ln>
                  <a:noFill/>
                </a:ln>
                <a:solidFill>
                  <a:prstClr val="black"/>
                </a:solidFill>
                <a:effectLst/>
                <a:uLnTx/>
                <a:uFillTx/>
                <a:latin typeface="Calibri"/>
              </a:rPr>
              <a:t>Commodity/logistics management – forecasting, requisition and reporting </a:t>
            </a:r>
          </a:p>
          <a:p>
            <a:pPr marL="180975" marR="0" lvl="2" indent="-180975" defTabSz="913406" eaLnBrk="1" fontAlgn="auto" latinLnBrk="0" hangingPunct="1">
              <a:lnSpc>
                <a:spcPct val="100000"/>
              </a:lnSpc>
              <a:spcBef>
                <a:spcPts val="100"/>
              </a:spcBef>
              <a:spcAft>
                <a:spcPts val="100"/>
              </a:spcAft>
              <a:buClrTx/>
              <a:buSzTx/>
              <a:buFont typeface="Wingdings" panose="05000000000000000000" pitchFamily="2" charset="2"/>
              <a:buChar char="§"/>
              <a:tabLst/>
              <a:defRPr/>
            </a:pPr>
            <a:r>
              <a:rPr kumimoji="0" lang="en-GB" sz="1400" b="0" i="0" u="none" strike="noStrike" kern="0" cap="none" spc="0" normalizeH="0" baseline="0" noProof="0" dirty="0">
                <a:ln>
                  <a:noFill/>
                </a:ln>
                <a:solidFill>
                  <a:prstClr val="black"/>
                </a:solidFill>
                <a:effectLst/>
                <a:uLnTx/>
                <a:uFillTx/>
                <a:latin typeface="Calibri"/>
              </a:rPr>
              <a:t>Performance monitoring/ improvement – data collection, analysis and use for action</a:t>
            </a:r>
          </a:p>
          <a:p>
            <a:pPr marL="180975" marR="0" lvl="2" indent="-180975" defTabSz="913406" eaLnBrk="1" fontAlgn="auto" latinLnBrk="0" hangingPunct="1">
              <a:lnSpc>
                <a:spcPct val="100000"/>
              </a:lnSpc>
              <a:spcBef>
                <a:spcPts val="100"/>
              </a:spcBef>
              <a:spcAft>
                <a:spcPts val="100"/>
              </a:spcAft>
              <a:buClrTx/>
              <a:buSzTx/>
              <a:buFont typeface="Wingdings" panose="05000000000000000000" pitchFamily="2" charset="2"/>
              <a:buChar char="§"/>
              <a:tabLst/>
              <a:defRPr/>
            </a:pPr>
            <a:r>
              <a:rPr kumimoji="0" lang="en-GB" sz="1400" b="0" i="0" u="none" strike="noStrike" kern="0" cap="none" spc="0" normalizeH="0" baseline="0" noProof="0" dirty="0">
                <a:ln>
                  <a:noFill/>
                </a:ln>
                <a:solidFill>
                  <a:prstClr val="black"/>
                </a:solidFill>
                <a:effectLst/>
                <a:uLnTx/>
                <a:uFillTx/>
                <a:latin typeface="Calibri"/>
              </a:rPr>
              <a:t>EQA – HIV rapid testing</a:t>
            </a:r>
          </a:p>
        </p:txBody>
      </p:sp>
      <p:sp>
        <p:nvSpPr>
          <p:cNvPr id="26" name="Pentagon 11">
            <a:extLst>
              <a:ext uri="{FF2B5EF4-FFF2-40B4-BE49-F238E27FC236}">
                <a16:creationId xmlns:a16="http://schemas.microsoft.com/office/drawing/2014/main" id="{A1B167B3-1BED-F0D2-C320-8778BE5E1E26}"/>
              </a:ext>
            </a:extLst>
          </p:cNvPr>
          <p:cNvSpPr/>
          <p:nvPr/>
        </p:nvSpPr>
        <p:spPr>
          <a:xfrm>
            <a:off x="4380611" y="2452202"/>
            <a:ext cx="4082904" cy="429524"/>
          </a:xfrm>
          <a:prstGeom prst="homePlate">
            <a:avLst>
              <a:gd name="adj" fmla="val 22102"/>
            </a:avLst>
          </a:prstGeom>
          <a:solidFill>
            <a:srgbClr val="4BACC6">
              <a:lumMod val="75000"/>
            </a:srgbClr>
          </a:solidFill>
          <a:ln w="3175" cap="flat" cmpd="sng" algn="ctr">
            <a:solidFill>
              <a:srgbClr val="E7E6E6">
                <a:lumMod val="95000"/>
              </a:srgbClr>
            </a:solidFill>
            <a:prstDash val="solid"/>
            <a:miter lim="800000"/>
          </a:ln>
          <a:effectLst/>
        </p:spPr>
        <p:txBody>
          <a:bodyPr vert="horz" lIns="34299" tIns="0" bIns="34299" rtlCol="0" anchor="ctr" anchorCtr="0"/>
          <a:lstStyle/>
          <a:p>
            <a:pPr marL="228600" marR="0" lvl="0" indent="0" defTabSz="913626" eaLnBrk="1" fontAlgn="auto" latinLnBrk="0" hangingPunct="1">
              <a:lnSpc>
                <a:spcPct val="100000"/>
              </a:lnSpc>
              <a:spcBef>
                <a:spcPts val="0"/>
              </a:spcBef>
              <a:spcAft>
                <a:spcPts val="0"/>
              </a:spcAft>
              <a:buClrTx/>
              <a:buSzTx/>
              <a:buFontTx/>
              <a:buNone/>
              <a:tabLst/>
              <a:defRPr/>
            </a:pPr>
            <a:r>
              <a:rPr lang="en-US" sz="1700" b="1" kern="0" dirty="0">
                <a:solidFill>
                  <a:prstClr val="white"/>
                </a:solidFill>
                <a:cs typeface="Arial" panose="020B0604020202020204" pitchFamily="34" charset="0"/>
              </a:rPr>
              <a:t>Control of Vaccines Preventable Diseases</a:t>
            </a:r>
            <a:endParaRPr kumimoji="0" lang="en-US" sz="1700" b="1" i="0" u="none" strike="noStrike" kern="0" cap="none" spc="0" normalizeH="0" baseline="0" noProof="0" dirty="0">
              <a:ln>
                <a:noFill/>
              </a:ln>
              <a:solidFill>
                <a:prstClr val="white"/>
              </a:solidFill>
              <a:effectLst/>
              <a:uLnTx/>
              <a:uFillTx/>
              <a:cs typeface="Arial" panose="020B0604020202020204" pitchFamily="34" charset="0"/>
            </a:endParaRPr>
          </a:p>
        </p:txBody>
      </p:sp>
      <p:sp>
        <p:nvSpPr>
          <p:cNvPr id="28" name="Rectangle 4">
            <a:extLst>
              <a:ext uri="{FF2B5EF4-FFF2-40B4-BE49-F238E27FC236}">
                <a16:creationId xmlns:a16="http://schemas.microsoft.com/office/drawing/2014/main" id="{E8FD443C-44D0-6B76-25B1-2229092F0AB3}"/>
              </a:ext>
            </a:extLst>
          </p:cNvPr>
          <p:cNvSpPr txBox="1"/>
          <p:nvPr/>
        </p:nvSpPr>
        <p:spPr>
          <a:xfrm>
            <a:off x="4354521" y="3099280"/>
            <a:ext cx="3924000" cy="91307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a:latin typeface="+mn-lt"/>
              </a:defRPr>
            </a:lvl1pPr>
            <a:lvl2pPr marL="193675" lvl="1" indent="-192088" defTabSz="895350" eaLnBrk="1" hangingPunct="1">
              <a:buClr>
                <a:schemeClr val="tx2"/>
              </a:buClr>
              <a:buSzPct val="125000"/>
              <a:buFont typeface="Arial" charset="0"/>
              <a:buChar char="▪"/>
              <a:defRPr>
                <a:latin typeface="+mn-lt"/>
              </a:defRPr>
            </a:lvl2pPr>
            <a:lvl3pPr marL="457200" lvl="2" indent="-261938" defTabSz="895350" eaLnBrk="1" hangingPunct="1">
              <a:buClr>
                <a:schemeClr val="tx2"/>
              </a:buClr>
              <a:buSzPct val="120000"/>
              <a:buFont typeface="Arial" charset="0"/>
              <a:buChar char="–"/>
              <a:defRPr>
                <a:latin typeface="+mn-lt"/>
              </a:defRPr>
            </a:lvl3pPr>
            <a:lvl4pPr marL="614363" lvl="3" indent="-155575" defTabSz="895350" eaLnBrk="1" hangingPunct="1">
              <a:buClr>
                <a:schemeClr val="tx2"/>
              </a:buClr>
              <a:buSzPct val="120000"/>
              <a:buFont typeface="Arial" charset="0"/>
              <a:buChar char="▫"/>
              <a:defRPr>
                <a:latin typeface="+mn-lt"/>
              </a:defRPr>
            </a:lvl4pPr>
            <a:lvl5pPr marL="749808" lvl="4" indent="-130175" defTabSz="895350" eaLnBrk="1" hangingPunct="1">
              <a:buClr>
                <a:schemeClr val="tx2"/>
              </a:buClr>
              <a:buSzPct val="89000"/>
              <a:buFont typeface="Arial" charset="0"/>
              <a:buChar char="-"/>
              <a:defRPr>
                <a:latin typeface="+mn-lt"/>
              </a:defRPr>
            </a:lvl5pPr>
            <a:lvl6pPr marL="749808" indent="-130175" defTabSz="895350" fontAlgn="base">
              <a:spcBef>
                <a:spcPct val="0"/>
              </a:spcBef>
              <a:spcAft>
                <a:spcPct val="0"/>
              </a:spcAft>
              <a:buClr>
                <a:schemeClr val="tx2"/>
              </a:buClr>
              <a:buSzPct val="89000"/>
              <a:buFont typeface="Arial" charset="0"/>
              <a:buChar char="-"/>
              <a:defRPr>
                <a:latin typeface="+mn-lt"/>
              </a:defRPr>
            </a:lvl6pPr>
            <a:lvl7pPr marL="749808" indent="-130175" defTabSz="895350" fontAlgn="base">
              <a:spcBef>
                <a:spcPct val="0"/>
              </a:spcBef>
              <a:spcAft>
                <a:spcPct val="0"/>
              </a:spcAft>
              <a:buClr>
                <a:schemeClr val="tx2"/>
              </a:buClr>
              <a:buSzPct val="89000"/>
              <a:buFont typeface="Arial" charset="0"/>
              <a:buChar char="-"/>
              <a:defRPr>
                <a:latin typeface="+mn-lt"/>
              </a:defRPr>
            </a:lvl7pPr>
            <a:lvl8pPr marL="749808" indent="-130175" defTabSz="895350" fontAlgn="base">
              <a:spcBef>
                <a:spcPct val="0"/>
              </a:spcBef>
              <a:spcAft>
                <a:spcPct val="0"/>
              </a:spcAft>
              <a:buClr>
                <a:schemeClr val="tx2"/>
              </a:buClr>
              <a:buSzPct val="89000"/>
              <a:buFont typeface="Arial" charset="0"/>
              <a:buChar char="-"/>
              <a:defRPr>
                <a:latin typeface="+mn-lt"/>
              </a:defRPr>
            </a:lvl8pPr>
            <a:lvl9pPr marL="749808" indent="-130175" defTabSz="895350" fontAlgn="base">
              <a:spcBef>
                <a:spcPct val="0"/>
              </a:spcBef>
              <a:spcAft>
                <a:spcPct val="0"/>
              </a:spcAft>
              <a:buClr>
                <a:schemeClr val="tx2"/>
              </a:buClr>
              <a:buSzPct val="89000"/>
              <a:buFont typeface="Arial" charset="0"/>
              <a:buChar char="-"/>
              <a:defRPr>
                <a:latin typeface="+mn-lt"/>
              </a:defRPr>
            </a:lvl9pPr>
          </a:lstStyle>
          <a:p>
            <a:pPr marL="180975" lvl="2" indent="-180975" defTabSz="913406">
              <a:spcBef>
                <a:spcPts val="100"/>
              </a:spcBef>
              <a:spcAft>
                <a:spcPts val="100"/>
              </a:spcAft>
              <a:buClrTx/>
              <a:buSzTx/>
              <a:buFont typeface="Wingdings" panose="05000000000000000000" pitchFamily="2" charset="2"/>
              <a:buChar char="§"/>
              <a:defRPr/>
            </a:pPr>
            <a:r>
              <a:rPr lang="en-GB" sz="1400" kern="0" dirty="0">
                <a:solidFill>
                  <a:prstClr val="black"/>
                </a:solidFill>
                <a:latin typeface="Calibri"/>
              </a:rPr>
              <a:t>TA to </a:t>
            </a:r>
            <a:r>
              <a:rPr lang="en-GB" sz="1400" b="1" kern="0" dirty="0">
                <a:solidFill>
                  <a:prstClr val="black"/>
                </a:solidFill>
                <a:latin typeface="Calibri"/>
              </a:rPr>
              <a:t>subnational </a:t>
            </a:r>
            <a:r>
              <a:rPr lang="en-GB" sz="1400" kern="0" dirty="0">
                <a:solidFill>
                  <a:prstClr val="black"/>
                </a:solidFill>
                <a:latin typeface="Calibri"/>
              </a:rPr>
              <a:t>governments  to expand/increase RI coverage  </a:t>
            </a:r>
          </a:p>
          <a:p>
            <a:pPr marL="180975" lvl="2" indent="-180975" defTabSz="913406">
              <a:spcBef>
                <a:spcPts val="100"/>
              </a:spcBef>
              <a:spcAft>
                <a:spcPts val="100"/>
              </a:spcAft>
              <a:buClrTx/>
              <a:buSzTx/>
              <a:buFont typeface="Wingdings" panose="05000000000000000000" pitchFamily="2" charset="2"/>
              <a:buChar char="§"/>
              <a:defRPr/>
            </a:pPr>
            <a:r>
              <a:rPr lang="en-GB" sz="1400" kern="0" dirty="0">
                <a:solidFill>
                  <a:prstClr val="black"/>
                </a:solidFill>
                <a:latin typeface="Calibri"/>
              </a:rPr>
              <a:t>TA to </a:t>
            </a:r>
            <a:r>
              <a:rPr lang="en-GB" sz="1400" b="1" kern="0" dirty="0">
                <a:solidFill>
                  <a:prstClr val="black"/>
                </a:solidFill>
                <a:latin typeface="Calibri"/>
              </a:rPr>
              <a:t>National </a:t>
            </a:r>
            <a:r>
              <a:rPr lang="en-GB" sz="1400" kern="0" dirty="0">
                <a:solidFill>
                  <a:prstClr val="black"/>
                </a:solidFill>
                <a:latin typeface="Calibri"/>
              </a:rPr>
              <a:t>EPI  to increase RI coverage</a:t>
            </a:r>
          </a:p>
          <a:p>
            <a:pPr marL="180975" lvl="2" indent="-180975" defTabSz="913406">
              <a:spcBef>
                <a:spcPts val="100"/>
              </a:spcBef>
              <a:spcAft>
                <a:spcPts val="100"/>
              </a:spcAft>
              <a:buClrTx/>
              <a:buSzTx/>
              <a:buFont typeface="Wingdings" panose="05000000000000000000" pitchFamily="2" charset="2"/>
              <a:buChar char="§"/>
              <a:defRPr/>
            </a:pPr>
            <a:r>
              <a:rPr lang="en-GB" sz="1400" kern="0" dirty="0">
                <a:solidFill>
                  <a:prstClr val="black"/>
                </a:solidFill>
                <a:latin typeface="Calibri"/>
              </a:rPr>
              <a:t>TA to </a:t>
            </a:r>
            <a:r>
              <a:rPr lang="en-GB" sz="1400" b="1" kern="0" dirty="0">
                <a:solidFill>
                  <a:prstClr val="black"/>
                </a:solidFill>
                <a:latin typeface="Calibri"/>
              </a:rPr>
              <a:t>National</a:t>
            </a:r>
            <a:r>
              <a:rPr lang="en-GB" sz="1400" kern="0" dirty="0">
                <a:solidFill>
                  <a:prstClr val="black"/>
                </a:solidFill>
                <a:latin typeface="Calibri"/>
              </a:rPr>
              <a:t> government on NVI </a:t>
            </a:r>
          </a:p>
        </p:txBody>
      </p:sp>
      <p:sp>
        <p:nvSpPr>
          <p:cNvPr id="29" name="Rectangle 4">
            <a:extLst>
              <a:ext uri="{FF2B5EF4-FFF2-40B4-BE49-F238E27FC236}">
                <a16:creationId xmlns:a16="http://schemas.microsoft.com/office/drawing/2014/main" id="{E6C7DF36-899F-4E63-99D7-5B85D1ECAA4E}"/>
              </a:ext>
            </a:extLst>
          </p:cNvPr>
          <p:cNvSpPr txBox="1"/>
          <p:nvPr/>
        </p:nvSpPr>
        <p:spPr>
          <a:xfrm>
            <a:off x="4354521" y="4233832"/>
            <a:ext cx="3821911" cy="249812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a:latin typeface="+mn-lt"/>
              </a:defRPr>
            </a:lvl1pPr>
            <a:lvl2pPr marL="193675" lvl="1" indent="-192088" defTabSz="895350" eaLnBrk="1" hangingPunct="1">
              <a:buClr>
                <a:schemeClr val="tx2"/>
              </a:buClr>
              <a:buSzPct val="125000"/>
              <a:buFont typeface="Arial" charset="0"/>
              <a:buChar char="▪"/>
              <a:defRPr>
                <a:latin typeface="+mn-lt"/>
              </a:defRPr>
            </a:lvl2pPr>
            <a:lvl3pPr marL="457200" lvl="2" indent="-261938" defTabSz="895350" eaLnBrk="1" hangingPunct="1">
              <a:buClr>
                <a:schemeClr val="tx2"/>
              </a:buClr>
              <a:buSzPct val="120000"/>
              <a:buFont typeface="Arial" charset="0"/>
              <a:buChar char="–"/>
              <a:defRPr>
                <a:latin typeface="+mn-lt"/>
              </a:defRPr>
            </a:lvl3pPr>
            <a:lvl4pPr marL="614363" lvl="3" indent="-155575" defTabSz="895350" eaLnBrk="1" hangingPunct="1">
              <a:buClr>
                <a:schemeClr val="tx2"/>
              </a:buClr>
              <a:buSzPct val="120000"/>
              <a:buFont typeface="Arial" charset="0"/>
              <a:buChar char="▫"/>
              <a:defRPr>
                <a:latin typeface="+mn-lt"/>
              </a:defRPr>
            </a:lvl4pPr>
            <a:lvl5pPr marL="749808" lvl="4" indent="-130175" defTabSz="895350" eaLnBrk="1" hangingPunct="1">
              <a:buClr>
                <a:schemeClr val="tx2"/>
              </a:buClr>
              <a:buSzPct val="89000"/>
              <a:buFont typeface="Arial" charset="0"/>
              <a:buChar char="-"/>
              <a:defRPr>
                <a:latin typeface="+mn-lt"/>
              </a:defRPr>
            </a:lvl5pPr>
            <a:lvl6pPr marL="749808" indent="-130175" defTabSz="895350" fontAlgn="base">
              <a:spcBef>
                <a:spcPct val="0"/>
              </a:spcBef>
              <a:spcAft>
                <a:spcPct val="0"/>
              </a:spcAft>
              <a:buClr>
                <a:schemeClr val="tx2"/>
              </a:buClr>
              <a:buSzPct val="89000"/>
              <a:buFont typeface="Arial" charset="0"/>
              <a:buChar char="-"/>
              <a:defRPr>
                <a:latin typeface="+mn-lt"/>
              </a:defRPr>
            </a:lvl6pPr>
            <a:lvl7pPr marL="749808" indent="-130175" defTabSz="895350" fontAlgn="base">
              <a:spcBef>
                <a:spcPct val="0"/>
              </a:spcBef>
              <a:spcAft>
                <a:spcPct val="0"/>
              </a:spcAft>
              <a:buClr>
                <a:schemeClr val="tx2"/>
              </a:buClr>
              <a:buSzPct val="89000"/>
              <a:buFont typeface="Arial" charset="0"/>
              <a:buChar char="-"/>
              <a:defRPr>
                <a:latin typeface="+mn-lt"/>
              </a:defRPr>
            </a:lvl7pPr>
            <a:lvl8pPr marL="749808" indent="-130175" defTabSz="895350" fontAlgn="base">
              <a:spcBef>
                <a:spcPct val="0"/>
              </a:spcBef>
              <a:spcAft>
                <a:spcPct val="0"/>
              </a:spcAft>
              <a:buClr>
                <a:schemeClr val="tx2"/>
              </a:buClr>
              <a:buSzPct val="89000"/>
              <a:buFont typeface="Arial" charset="0"/>
              <a:buChar char="-"/>
              <a:defRPr>
                <a:latin typeface="+mn-lt"/>
              </a:defRPr>
            </a:lvl8pPr>
            <a:lvl9pPr marL="749808" indent="-130175" defTabSz="895350" fontAlgn="base">
              <a:spcBef>
                <a:spcPct val="0"/>
              </a:spcBef>
              <a:spcAft>
                <a:spcPct val="0"/>
              </a:spcAft>
              <a:buClr>
                <a:schemeClr val="tx2"/>
              </a:buClr>
              <a:buSzPct val="89000"/>
              <a:buFont typeface="Arial" charset="0"/>
              <a:buChar char="-"/>
              <a:defRPr>
                <a:latin typeface="+mn-lt"/>
              </a:defRPr>
            </a:lvl9pPr>
          </a:lstStyle>
          <a:p>
            <a:pPr marL="180975" lvl="2" indent="-180975" defTabSz="913406">
              <a:spcBef>
                <a:spcPts val="100"/>
              </a:spcBef>
              <a:spcAft>
                <a:spcPts val="100"/>
              </a:spcAft>
              <a:buClrTx/>
              <a:buSzTx/>
              <a:buFont typeface="Wingdings" panose="05000000000000000000" pitchFamily="2" charset="2"/>
              <a:buChar char="§"/>
              <a:defRPr/>
            </a:pPr>
            <a:r>
              <a:rPr lang="en-US" sz="1400" kern="0" dirty="0">
                <a:solidFill>
                  <a:prstClr val="black"/>
                </a:solidFill>
                <a:latin typeface="Calibri"/>
              </a:rPr>
              <a:t>Capacity building – OTJ, development of tools</a:t>
            </a:r>
          </a:p>
          <a:p>
            <a:pPr marL="180975" lvl="2" indent="-180975" defTabSz="913406">
              <a:spcBef>
                <a:spcPts val="100"/>
              </a:spcBef>
              <a:spcAft>
                <a:spcPts val="100"/>
              </a:spcAft>
              <a:buClrTx/>
              <a:buSzTx/>
              <a:buFont typeface="Wingdings" panose="05000000000000000000" pitchFamily="2" charset="2"/>
              <a:buChar char="§"/>
              <a:defRPr/>
            </a:pPr>
            <a:r>
              <a:rPr lang="en-US" sz="1400" kern="0" dirty="0">
                <a:solidFill>
                  <a:prstClr val="black"/>
                </a:solidFill>
                <a:latin typeface="Calibri"/>
              </a:rPr>
              <a:t>Vaccines Stock management – stock mgt dashboard</a:t>
            </a:r>
          </a:p>
          <a:p>
            <a:pPr marL="180975" lvl="2" indent="-180975" defTabSz="913406">
              <a:spcBef>
                <a:spcPts val="100"/>
              </a:spcBef>
              <a:spcAft>
                <a:spcPts val="100"/>
              </a:spcAft>
              <a:buClrTx/>
              <a:buSzTx/>
              <a:buFont typeface="Wingdings" panose="05000000000000000000" pitchFamily="2" charset="2"/>
              <a:buChar char="§"/>
              <a:defRPr/>
            </a:pPr>
            <a:r>
              <a:rPr lang="en-US" sz="1400" kern="0" dirty="0">
                <a:solidFill>
                  <a:prstClr val="black"/>
                </a:solidFill>
                <a:latin typeface="Calibri"/>
              </a:rPr>
              <a:t>RI Strategy design and implementation – CES, OIRIS </a:t>
            </a:r>
          </a:p>
          <a:p>
            <a:pPr marL="180975" lvl="2" indent="-180975" defTabSz="913406">
              <a:spcBef>
                <a:spcPts val="100"/>
              </a:spcBef>
              <a:spcAft>
                <a:spcPts val="100"/>
              </a:spcAft>
              <a:buClrTx/>
              <a:buSzTx/>
              <a:buFont typeface="Wingdings" panose="05000000000000000000" pitchFamily="2" charset="2"/>
              <a:buChar char="§"/>
              <a:defRPr/>
            </a:pPr>
            <a:r>
              <a:rPr lang="en-US" sz="1400" kern="0" dirty="0">
                <a:solidFill>
                  <a:prstClr val="black"/>
                </a:solidFill>
                <a:latin typeface="Calibri"/>
              </a:rPr>
              <a:t>Program performance management – monitoring, process evaluation, Surveillance </a:t>
            </a:r>
          </a:p>
          <a:p>
            <a:pPr marL="180975" lvl="2" indent="-180975" defTabSz="913406">
              <a:spcBef>
                <a:spcPts val="100"/>
              </a:spcBef>
              <a:spcAft>
                <a:spcPts val="100"/>
              </a:spcAft>
              <a:buClrTx/>
              <a:buSzTx/>
              <a:buFont typeface="Wingdings" panose="05000000000000000000" pitchFamily="2" charset="2"/>
              <a:buChar char="§"/>
              <a:defRPr/>
            </a:pPr>
            <a:r>
              <a:rPr lang="en-US" sz="1400" kern="0" dirty="0">
                <a:solidFill>
                  <a:prstClr val="black"/>
                </a:solidFill>
                <a:latin typeface="Calibri"/>
              </a:rPr>
              <a:t>Donor communications and Knowledge mgt</a:t>
            </a:r>
          </a:p>
          <a:p>
            <a:pPr marL="180975" lvl="2" indent="-180975" defTabSz="913406">
              <a:spcBef>
                <a:spcPts val="100"/>
              </a:spcBef>
              <a:spcAft>
                <a:spcPts val="100"/>
              </a:spcAft>
              <a:buClrTx/>
              <a:buSzTx/>
              <a:buFont typeface="Wingdings" panose="05000000000000000000" pitchFamily="2" charset="2"/>
              <a:buChar char="§"/>
              <a:defRPr/>
            </a:pPr>
            <a:r>
              <a:rPr lang="en-US" sz="1400" kern="0" dirty="0">
                <a:solidFill>
                  <a:prstClr val="black"/>
                </a:solidFill>
                <a:latin typeface="Calibri"/>
              </a:rPr>
              <a:t>NVI (Rota, MSD, </a:t>
            </a:r>
            <a:r>
              <a:rPr lang="en-US" sz="1400" kern="0" dirty="0" err="1">
                <a:solidFill>
                  <a:prstClr val="black"/>
                </a:solidFill>
                <a:latin typeface="Calibri"/>
              </a:rPr>
              <a:t>MenA</a:t>
            </a:r>
            <a:r>
              <a:rPr lang="en-US" sz="1400" kern="0" dirty="0">
                <a:solidFill>
                  <a:prstClr val="black"/>
                </a:solidFill>
                <a:latin typeface="Calibri"/>
              </a:rPr>
              <a:t>) –  NGITAG evidence generation, grant application, NVI planning and rollout </a:t>
            </a:r>
          </a:p>
        </p:txBody>
      </p:sp>
      <p:cxnSp>
        <p:nvCxnSpPr>
          <p:cNvPr id="31" name="Straight Connector 30">
            <a:extLst>
              <a:ext uri="{FF2B5EF4-FFF2-40B4-BE49-F238E27FC236}">
                <a16:creationId xmlns:a16="http://schemas.microsoft.com/office/drawing/2014/main" id="{797339D1-64A4-5FF5-7976-1C67F3A5BC2F}"/>
              </a:ext>
            </a:extLst>
          </p:cNvPr>
          <p:cNvCxnSpPr>
            <a:cxnSpLocks/>
          </p:cNvCxnSpPr>
          <p:nvPr/>
        </p:nvCxnSpPr>
        <p:spPr bwMode="gray">
          <a:xfrm>
            <a:off x="252108" y="3031452"/>
            <a:ext cx="11700000" cy="0"/>
          </a:xfrm>
          <a:prstGeom prst="line">
            <a:avLst/>
          </a:prstGeom>
          <a:ln>
            <a:solidFill>
              <a:schemeClr val="accent3">
                <a:lumMod val="50000"/>
              </a:schemeClr>
            </a:solidFill>
            <a:prstDash val="lgDashDotDot"/>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493E1CD7-FAEC-5DC7-BAC1-8E760FB2543F}"/>
              </a:ext>
            </a:extLst>
          </p:cNvPr>
          <p:cNvCxnSpPr>
            <a:cxnSpLocks/>
          </p:cNvCxnSpPr>
          <p:nvPr/>
        </p:nvCxnSpPr>
        <p:spPr bwMode="gray">
          <a:xfrm>
            <a:off x="162041" y="4138135"/>
            <a:ext cx="11772000" cy="0"/>
          </a:xfrm>
          <a:prstGeom prst="line">
            <a:avLst/>
          </a:prstGeom>
          <a:ln>
            <a:solidFill>
              <a:schemeClr val="accent3">
                <a:lumMod val="50000"/>
              </a:schemeClr>
            </a:solidFill>
            <a:prstDash val="lgDashDotDot"/>
          </a:ln>
        </p:spPr>
        <p:style>
          <a:lnRef idx="1">
            <a:schemeClr val="accent1"/>
          </a:lnRef>
          <a:fillRef idx="0">
            <a:schemeClr val="accent1"/>
          </a:fillRef>
          <a:effectRef idx="0">
            <a:schemeClr val="accent1"/>
          </a:effectRef>
          <a:fontRef idx="minor">
            <a:schemeClr val="tx1"/>
          </a:fontRef>
        </p:style>
      </p:cxnSp>
      <p:sp>
        <p:nvSpPr>
          <p:cNvPr id="2" name="Pentagon 11">
            <a:extLst>
              <a:ext uri="{FF2B5EF4-FFF2-40B4-BE49-F238E27FC236}">
                <a16:creationId xmlns:a16="http://schemas.microsoft.com/office/drawing/2014/main" id="{1847451E-A6F3-D3DF-E472-E237CE161AC9}"/>
              </a:ext>
            </a:extLst>
          </p:cNvPr>
          <p:cNvSpPr/>
          <p:nvPr/>
        </p:nvSpPr>
        <p:spPr>
          <a:xfrm>
            <a:off x="8562754" y="2437628"/>
            <a:ext cx="3420136" cy="429524"/>
          </a:xfrm>
          <a:prstGeom prst="homePlate">
            <a:avLst>
              <a:gd name="adj" fmla="val 22102"/>
            </a:avLst>
          </a:prstGeom>
          <a:solidFill>
            <a:schemeClr val="bg2">
              <a:lumMod val="90000"/>
            </a:schemeClr>
          </a:solidFill>
          <a:ln w="3175" cap="flat" cmpd="sng" algn="ctr">
            <a:solidFill>
              <a:srgbClr val="E7E6E6">
                <a:lumMod val="95000"/>
              </a:srgbClr>
            </a:solidFill>
            <a:prstDash val="solid"/>
            <a:miter lim="800000"/>
          </a:ln>
          <a:effectLst/>
        </p:spPr>
        <p:txBody>
          <a:bodyPr vert="horz" lIns="34299" tIns="0" bIns="34299" rtlCol="0" anchor="ctr" anchorCtr="0"/>
          <a:lstStyle/>
          <a:p>
            <a:pPr marL="228600" marR="0" lvl="0" indent="0" defTabSz="913626" eaLnBrk="1" fontAlgn="auto" latinLnBrk="0" hangingPunct="1">
              <a:lnSpc>
                <a:spcPct val="100000"/>
              </a:lnSpc>
              <a:spcBef>
                <a:spcPts val="0"/>
              </a:spcBef>
              <a:spcAft>
                <a:spcPts val="0"/>
              </a:spcAft>
              <a:buClrTx/>
              <a:buSzTx/>
              <a:buFontTx/>
              <a:buNone/>
              <a:tabLst/>
              <a:defRPr/>
            </a:pPr>
            <a:r>
              <a:rPr lang="en-US" sz="1700" b="1" kern="0" dirty="0">
                <a:solidFill>
                  <a:schemeClr val="bg1">
                    <a:lumMod val="95000"/>
                  </a:schemeClr>
                </a:solidFill>
                <a:cs typeface="Arial" panose="020B0604020202020204" pitchFamily="34" charset="0"/>
              </a:rPr>
              <a:t>PHC Systems Strengthening </a:t>
            </a:r>
            <a:endParaRPr kumimoji="0" lang="en-US" sz="1700" b="1" i="0" u="none" strike="noStrike" kern="0" cap="none" spc="0" normalizeH="0" baseline="0" noProof="0" dirty="0">
              <a:ln>
                <a:noFill/>
              </a:ln>
              <a:solidFill>
                <a:schemeClr val="bg1">
                  <a:lumMod val="95000"/>
                </a:schemeClr>
              </a:solidFill>
              <a:effectLst/>
              <a:uLnTx/>
              <a:uFillTx/>
              <a:cs typeface="Arial" panose="020B0604020202020204" pitchFamily="34" charset="0"/>
            </a:endParaRPr>
          </a:p>
        </p:txBody>
      </p:sp>
      <p:sp>
        <p:nvSpPr>
          <p:cNvPr id="3" name="Google Shape;85;p13">
            <a:extLst>
              <a:ext uri="{FF2B5EF4-FFF2-40B4-BE49-F238E27FC236}">
                <a16:creationId xmlns:a16="http://schemas.microsoft.com/office/drawing/2014/main" id="{80534ADD-649A-710A-1E4B-44E856EA8BC6}"/>
              </a:ext>
            </a:extLst>
          </p:cNvPr>
          <p:cNvSpPr txBox="1">
            <a:spLocks/>
          </p:cNvSpPr>
          <p:nvPr/>
        </p:nvSpPr>
        <p:spPr>
          <a:xfrm>
            <a:off x="202758" y="118928"/>
            <a:ext cx="8810566" cy="358143"/>
          </a:xfrm>
          <a:prstGeom prst="rect">
            <a:avLst/>
          </a:prstGeom>
        </p:spPr>
        <p:txBody>
          <a:bodyPr vert="horz" lIns="0" tIns="0" rIns="0" bIns="0" rtlCol="0" anchor="b">
            <a:noAutofit/>
          </a:bodyPr>
          <a:lstStyle>
            <a:lvl1pPr algn="l" defTabSz="457200" rtl="0" eaLnBrk="1" latinLnBrk="0" hangingPunct="1">
              <a:spcBef>
                <a:spcPct val="0"/>
              </a:spcBef>
              <a:buNone/>
              <a:defRPr sz="4700" kern="1200" baseline="0">
                <a:solidFill>
                  <a:srgbClr val="000000"/>
                </a:solidFill>
                <a:latin typeface="Arial Black"/>
                <a:ea typeface="+mj-ea"/>
                <a:cs typeface="Arial Black"/>
              </a:defRPr>
            </a:lvl1pPr>
          </a:lstStyle>
          <a:p>
            <a:endParaRPr lang="en-GB" sz="2400" b="1" dirty="0">
              <a:solidFill>
                <a:srgbClr val="4BACC6">
                  <a:lumMod val="50000"/>
                </a:srgbClr>
              </a:solidFill>
              <a:latin typeface="Fira Sans Medium" panose="020B0503050000020004" pitchFamily="34" charset="0"/>
            </a:endParaRPr>
          </a:p>
          <a:p>
            <a:r>
              <a:rPr lang="en-GB" sz="2400" b="1" dirty="0">
                <a:solidFill>
                  <a:srgbClr val="4BACC6">
                    <a:lumMod val="50000"/>
                  </a:srgbClr>
                </a:solidFill>
                <a:latin typeface="Fira Sans Medium" panose="020B0503050000020004" pitchFamily="34" charset="0"/>
              </a:rPr>
              <a:t>My public health career experience to date </a:t>
            </a:r>
          </a:p>
        </p:txBody>
      </p:sp>
      <p:grpSp>
        <p:nvGrpSpPr>
          <p:cNvPr id="8" name="Group 7">
            <a:extLst>
              <a:ext uri="{FF2B5EF4-FFF2-40B4-BE49-F238E27FC236}">
                <a16:creationId xmlns:a16="http://schemas.microsoft.com/office/drawing/2014/main" id="{B4F3E612-524E-FD0E-A479-E6D2EC75ECCA}"/>
              </a:ext>
            </a:extLst>
          </p:cNvPr>
          <p:cNvGrpSpPr/>
          <p:nvPr/>
        </p:nvGrpSpPr>
        <p:grpSpPr>
          <a:xfrm>
            <a:off x="6666613" y="1131149"/>
            <a:ext cx="5316275" cy="1246227"/>
            <a:chOff x="6666613" y="1131149"/>
            <a:chExt cx="5316275" cy="1246227"/>
          </a:xfrm>
        </p:grpSpPr>
        <p:sp>
          <p:nvSpPr>
            <p:cNvPr id="4" name="Rectangle: Diagonal Corners Rounded 3">
              <a:extLst>
                <a:ext uri="{FF2B5EF4-FFF2-40B4-BE49-F238E27FC236}">
                  <a16:creationId xmlns:a16="http://schemas.microsoft.com/office/drawing/2014/main" id="{EB3CE936-84D7-4C93-08E5-84A8B7C220CC}"/>
                </a:ext>
              </a:extLst>
            </p:cNvPr>
            <p:cNvSpPr/>
            <p:nvPr/>
          </p:nvSpPr>
          <p:spPr bwMode="auto">
            <a:xfrm>
              <a:off x="6666613" y="1131149"/>
              <a:ext cx="5316275" cy="1246227"/>
            </a:xfrm>
            <a:prstGeom prst="round2DiagRect">
              <a:avLst>
                <a:gd name="adj1" fmla="val 0"/>
                <a:gd name="adj2" fmla="val 0"/>
              </a:avLst>
            </a:prstGeom>
            <a:solidFill>
              <a:schemeClr val="bg1"/>
            </a:solidFill>
            <a:ln w="9525">
              <a:solidFill>
                <a:schemeClr val="accent5">
                  <a:lumMod val="75000"/>
                </a:schemeClr>
              </a:solidFill>
              <a:miter lim="800000"/>
              <a:headEnd/>
              <a:tailEnd/>
            </a:ln>
            <a:effectLst/>
          </p:spPr>
          <p:txBody>
            <a:bodyPr wrap="square" lIns="72000" tIns="91440" rIns="0" bIns="0" rtlCol="0" anchor="ctr" anchorCtr="0">
              <a:noAutofit/>
            </a:bodyPr>
            <a:lstStyle/>
            <a:p>
              <a:pPr algn="l" fontAlgn="auto"/>
              <a:r>
                <a:rPr lang="en-GB" sz="2400" b="1" i="0" dirty="0">
                  <a:solidFill>
                    <a:schemeClr val="accent5">
                      <a:lumMod val="50000"/>
                    </a:schemeClr>
                  </a:solidFill>
                  <a:effectLst/>
                  <a:latin typeface="-apple-system"/>
                </a:rPr>
                <a:t>Clinton Health Access Initiative</a:t>
              </a:r>
            </a:p>
          </p:txBody>
        </p:sp>
        <p:pic>
          <p:nvPicPr>
            <p:cNvPr id="27" name="Picture 26">
              <a:extLst>
                <a:ext uri="{FF2B5EF4-FFF2-40B4-BE49-F238E27FC236}">
                  <a16:creationId xmlns:a16="http://schemas.microsoft.com/office/drawing/2014/main" id="{C6161B1D-B09B-8C90-8FB0-5690D73AC6B9}"/>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780176" y="1445739"/>
              <a:ext cx="1171932" cy="809200"/>
            </a:xfrm>
            <a:prstGeom prst="rect">
              <a:avLst/>
            </a:prstGeom>
          </p:spPr>
        </p:pic>
      </p:grpSp>
      <p:sp>
        <p:nvSpPr>
          <p:cNvPr id="5" name="Rectangle 4">
            <a:extLst>
              <a:ext uri="{FF2B5EF4-FFF2-40B4-BE49-F238E27FC236}">
                <a16:creationId xmlns:a16="http://schemas.microsoft.com/office/drawing/2014/main" id="{24F50525-43B0-C516-316A-61307A1E2539}"/>
              </a:ext>
            </a:extLst>
          </p:cNvPr>
          <p:cNvSpPr txBox="1"/>
          <p:nvPr/>
        </p:nvSpPr>
        <p:spPr>
          <a:xfrm>
            <a:off x="8562754" y="3099280"/>
            <a:ext cx="3371287" cy="430887"/>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a:latin typeface="+mn-lt"/>
              </a:defRPr>
            </a:lvl1pPr>
            <a:lvl2pPr marL="193675" lvl="1" indent="-192088" defTabSz="895350" eaLnBrk="1" hangingPunct="1">
              <a:buClr>
                <a:schemeClr val="tx2"/>
              </a:buClr>
              <a:buSzPct val="125000"/>
              <a:buFont typeface="Arial" charset="0"/>
              <a:buChar char="▪"/>
              <a:defRPr>
                <a:latin typeface="+mn-lt"/>
              </a:defRPr>
            </a:lvl2pPr>
            <a:lvl3pPr marL="457200" lvl="2" indent="-261938" defTabSz="895350" eaLnBrk="1" hangingPunct="1">
              <a:buClr>
                <a:schemeClr val="tx2"/>
              </a:buClr>
              <a:buSzPct val="120000"/>
              <a:buFont typeface="Arial" charset="0"/>
              <a:buChar char="–"/>
              <a:defRPr>
                <a:latin typeface="+mn-lt"/>
              </a:defRPr>
            </a:lvl3pPr>
            <a:lvl4pPr marL="614363" lvl="3" indent="-155575" defTabSz="895350" eaLnBrk="1" hangingPunct="1">
              <a:buClr>
                <a:schemeClr val="tx2"/>
              </a:buClr>
              <a:buSzPct val="120000"/>
              <a:buFont typeface="Arial" charset="0"/>
              <a:buChar char="▫"/>
              <a:defRPr>
                <a:latin typeface="+mn-lt"/>
              </a:defRPr>
            </a:lvl4pPr>
            <a:lvl5pPr marL="749808" lvl="4" indent="-130175" defTabSz="895350" eaLnBrk="1" hangingPunct="1">
              <a:buClr>
                <a:schemeClr val="tx2"/>
              </a:buClr>
              <a:buSzPct val="89000"/>
              <a:buFont typeface="Arial" charset="0"/>
              <a:buChar char="-"/>
              <a:defRPr>
                <a:latin typeface="+mn-lt"/>
              </a:defRPr>
            </a:lvl5pPr>
            <a:lvl6pPr marL="749808" indent="-130175" defTabSz="895350" fontAlgn="base">
              <a:spcBef>
                <a:spcPct val="0"/>
              </a:spcBef>
              <a:spcAft>
                <a:spcPct val="0"/>
              </a:spcAft>
              <a:buClr>
                <a:schemeClr val="tx2"/>
              </a:buClr>
              <a:buSzPct val="89000"/>
              <a:buFont typeface="Arial" charset="0"/>
              <a:buChar char="-"/>
              <a:defRPr>
                <a:latin typeface="+mn-lt"/>
              </a:defRPr>
            </a:lvl6pPr>
            <a:lvl7pPr marL="749808" indent="-130175" defTabSz="895350" fontAlgn="base">
              <a:spcBef>
                <a:spcPct val="0"/>
              </a:spcBef>
              <a:spcAft>
                <a:spcPct val="0"/>
              </a:spcAft>
              <a:buClr>
                <a:schemeClr val="tx2"/>
              </a:buClr>
              <a:buSzPct val="89000"/>
              <a:buFont typeface="Arial" charset="0"/>
              <a:buChar char="-"/>
              <a:defRPr>
                <a:latin typeface="+mn-lt"/>
              </a:defRPr>
            </a:lvl7pPr>
            <a:lvl8pPr marL="749808" indent="-130175" defTabSz="895350" fontAlgn="base">
              <a:spcBef>
                <a:spcPct val="0"/>
              </a:spcBef>
              <a:spcAft>
                <a:spcPct val="0"/>
              </a:spcAft>
              <a:buClr>
                <a:schemeClr val="tx2"/>
              </a:buClr>
              <a:buSzPct val="89000"/>
              <a:buFont typeface="Arial" charset="0"/>
              <a:buChar char="-"/>
              <a:defRPr>
                <a:latin typeface="+mn-lt"/>
              </a:defRPr>
            </a:lvl8pPr>
            <a:lvl9pPr marL="749808" indent="-130175" defTabSz="895350" fontAlgn="base">
              <a:spcBef>
                <a:spcPct val="0"/>
              </a:spcBef>
              <a:spcAft>
                <a:spcPct val="0"/>
              </a:spcAft>
              <a:buClr>
                <a:schemeClr val="tx2"/>
              </a:buClr>
              <a:buSzPct val="89000"/>
              <a:buFont typeface="Arial" charset="0"/>
              <a:buChar char="-"/>
              <a:defRPr>
                <a:latin typeface="+mn-lt"/>
              </a:defRPr>
            </a:lvl9pPr>
          </a:lstStyle>
          <a:p>
            <a:pPr marL="180975" lvl="2" indent="-180975" defTabSz="913406">
              <a:spcBef>
                <a:spcPts val="100"/>
              </a:spcBef>
              <a:spcAft>
                <a:spcPts val="100"/>
              </a:spcAft>
              <a:buClrTx/>
              <a:buSzTx/>
              <a:buFont typeface="Wingdings" panose="05000000000000000000" pitchFamily="2" charset="2"/>
              <a:buChar char="§"/>
              <a:defRPr/>
            </a:pPr>
            <a:r>
              <a:rPr lang="en-GB" sz="1400" kern="0" dirty="0">
                <a:solidFill>
                  <a:schemeClr val="bg1">
                    <a:lumMod val="85000"/>
                  </a:schemeClr>
                </a:solidFill>
                <a:latin typeface="Calibri"/>
              </a:rPr>
              <a:t>TA to subnational governments to design, implement and evaluate </a:t>
            </a:r>
            <a:r>
              <a:rPr lang="en-GB" sz="1400" b="1" kern="0" dirty="0">
                <a:solidFill>
                  <a:schemeClr val="bg1">
                    <a:lumMod val="85000"/>
                  </a:schemeClr>
                </a:solidFill>
                <a:latin typeface="Calibri"/>
              </a:rPr>
              <a:t>UHC reforms</a:t>
            </a:r>
          </a:p>
        </p:txBody>
      </p:sp>
      <p:sp>
        <p:nvSpPr>
          <p:cNvPr id="6" name="Rectangle 4">
            <a:extLst>
              <a:ext uri="{FF2B5EF4-FFF2-40B4-BE49-F238E27FC236}">
                <a16:creationId xmlns:a16="http://schemas.microsoft.com/office/drawing/2014/main" id="{423EA3A2-01F3-654A-2852-BD1ADCFF4EFC}"/>
              </a:ext>
            </a:extLst>
          </p:cNvPr>
          <p:cNvSpPr txBox="1"/>
          <p:nvPr/>
        </p:nvSpPr>
        <p:spPr>
          <a:xfrm>
            <a:off x="8395484" y="4233832"/>
            <a:ext cx="3634476" cy="2308324"/>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a:latin typeface="+mn-lt"/>
              </a:defRPr>
            </a:lvl1pPr>
            <a:lvl2pPr marL="193675" lvl="1" indent="-192088" defTabSz="895350" eaLnBrk="1" hangingPunct="1">
              <a:buClr>
                <a:schemeClr val="tx2"/>
              </a:buClr>
              <a:buSzPct val="125000"/>
              <a:buFont typeface="Arial" charset="0"/>
              <a:buChar char="▪"/>
              <a:defRPr>
                <a:latin typeface="+mn-lt"/>
              </a:defRPr>
            </a:lvl2pPr>
            <a:lvl3pPr marL="457200" lvl="2" indent="-261938" defTabSz="895350" eaLnBrk="1" hangingPunct="1">
              <a:buClr>
                <a:schemeClr val="tx2"/>
              </a:buClr>
              <a:buSzPct val="120000"/>
              <a:buFont typeface="Arial" charset="0"/>
              <a:buChar char="–"/>
              <a:defRPr>
                <a:latin typeface="+mn-lt"/>
              </a:defRPr>
            </a:lvl3pPr>
            <a:lvl4pPr marL="614363" lvl="3" indent="-155575" defTabSz="895350" eaLnBrk="1" hangingPunct="1">
              <a:buClr>
                <a:schemeClr val="tx2"/>
              </a:buClr>
              <a:buSzPct val="120000"/>
              <a:buFont typeface="Arial" charset="0"/>
              <a:buChar char="▫"/>
              <a:defRPr>
                <a:latin typeface="+mn-lt"/>
              </a:defRPr>
            </a:lvl4pPr>
            <a:lvl5pPr marL="749808" lvl="4" indent="-130175" defTabSz="895350" eaLnBrk="1" hangingPunct="1">
              <a:buClr>
                <a:schemeClr val="tx2"/>
              </a:buClr>
              <a:buSzPct val="89000"/>
              <a:buFont typeface="Arial" charset="0"/>
              <a:buChar char="-"/>
              <a:defRPr>
                <a:latin typeface="+mn-lt"/>
              </a:defRPr>
            </a:lvl5pPr>
            <a:lvl6pPr marL="749808" indent="-130175" defTabSz="895350" fontAlgn="base">
              <a:spcBef>
                <a:spcPct val="0"/>
              </a:spcBef>
              <a:spcAft>
                <a:spcPct val="0"/>
              </a:spcAft>
              <a:buClr>
                <a:schemeClr val="tx2"/>
              </a:buClr>
              <a:buSzPct val="89000"/>
              <a:buFont typeface="Arial" charset="0"/>
              <a:buChar char="-"/>
              <a:defRPr>
                <a:latin typeface="+mn-lt"/>
              </a:defRPr>
            </a:lvl6pPr>
            <a:lvl7pPr marL="749808" indent="-130175" defTabSz="895350" fontAlgn="base">
              <a:spcBef>
                <a:spcPct val="0"/>
              </a:spcBef>
              <a:spcAft>
                <a:spcPct val="0"/>
              </a:spcAft>
              <a:buClr>
                <a:schemeClr val="tx2"/>
              </a:buClr>
              <a:buSzPct val="89000"/>
              <a:buFont typeface="Arial" charset="0"/>
              <a:buChar char="-"/>
              <a:defRPr>
                <a:latin typeface="+mn-lt"/>
              </a:defRPr>
            </a:lvl7pPr>
            <a:lvl8pPr marL="749808" indent="-130175" defTabSz="895350" fontAlgn="base">
              <a:spcBef>
                <a:spcPct val="0"/>
              </a:spcBef>
              <a:spcAft>
                <a:spcPct val="0"/>
              </a:spcAft>
              <a:buClr>
                <a:schemeClr val="tx2"/>
              </a:buClr>
              <a:buSzPct val="89000"/>
              <a:buFont typeface="Arial" charset="0"/>
              <a:buChar char="-"/>
              <a:defRPr>
                <a:latin typeface="+mn-lt"/>
              </a:defRPr>
            </a:lvl8pPr>
            <a:lvl9pPr marL="749808" indent="-130175" defTabSz="895350" fontAlgn="base">
              <a:spcBef>
                <a:spcPct val="0"/>
              </a:spcBef>
              <a:spcAft>
                <a:spcPct val="0"/>
              </a:spcAft>
              <a:buClr>
                <a:schemeClr val="tx2"/>
              </a:buClr>
              <a:buSzPct val="89000"/>
              <a:buFont typeface="Arial" charset="0"/>
              <a:buChar char="-"/>
              <a:defRPr>
                <a:latin typeface="+mn-lt"/>
              </a:defRPr>
            </a:lvl9pPr>
          </a:lstStyle>
          <a:p>
            <a:pPr marL="180975" lvl="2" indent="-180975" defTabSz="913406">
              <a:spcBef>
                <a:spcPts val="100"/>
              </a:spcBef>
              <a:spcAft>
                <a:spcPts val="100"/>
              </a:spcAft>
              <a:buClrTx/>
              <a:buSzTx/>
              <a:buFont typeface="Wingdings" panose="05000000000000000000" pitchFamily="2" charset="2"/>
              <a:buChar char="§"/>
              <a:defRPr/>
            </a:pPr>
            <a:r>
              <a:rPr lang="en-US" sz="1400" kern="0" dirty="0">
                <a:solidFill>
                  <a:schemeClr val="bg1">
                    <a:lumMod val="85000"/>
                  </a:schemeClr>
                </a:solidFill>
                <a:latin typeface="Calibri"/>
              </a:rPr>
              <a:t>PHC services availability</a:t>
            </a:r>
          </a:p>
          <a:p>
            <a:pPr marL="442913" lvl="3" indent="-285750" defTabSz="913406">
              <a:spcBef>
                <a:spcPts val="100"/>
              </a:spcBef>
              <a:spcAft>
                <a:spcPts val="100"/>
              </a:spcAft>
              <a:buClrTx/>
              <a:buSzTx/>
              <a:buFont typeface="Courier New" panose="02070309020205020404" pitchFamily="49" charset="0"/>
              <a:buChar char="o"/>
              <a:defRPr/>
            </a:pPr>
            <a:r>
              <a:rPr lang="en-US" sz="1400" kern="0" dirty="0">
                <a:solidFill>
                  <a:schemeClr val="bg1">
                    <a:lumMod val="85000"/>
                  </a:schemeClr>
                </a:solidFill>
                <a:latin typeface="Calibri"/>
              </a:rPr>
              <a:t>PHC priority setting – Integrated PHC planning</a:t>
            </a:r>
          </a:p>
          <a:p>
            <a:pPr marL="442913" lvl="3" indent="-285750" defTabSz="913406">
              <a:spcBef>
                <a:spcPts val="100"/>
              </a:spcBef>
              <a:spcAft>
                <a:spcPts val="100"/>
              </a:spcAft>
              <a:buClrTx/>
              <a:buSzTx/>
              <a:buFont typeface="Courier New" panose="02070309020205020404" pitchFamily="49" charset="0"/>
              <a:buChar char="o"/>
              <a:defRPr/>
            </a:pPr>
            <a:r>
              <a:rPr lang="en-US" sz="1400" kern="0" dirty="0">
                <a:solidFill>
                  <a:schemeClr val="bg1">
                    <a:lumMod val="85000"/>
                  </a:schemeClr>
                </a:solidFill>
                <a:latin typeface="Calibri"/>
              </a:rPr>
              <a:t>Optimizing service delivery readiness across PHC facilities </a:t>
            </a:r>
            <a:r>
              <a:rPr lang="en-US" sz="1400" b="1" kern="0" dirty="0">
                <a:solidFill>
                  <a:schemeClr val="bg1">
                    <a:lumMod val="85000"/>
                  </a:schemeClr>
                </a:solidFill>
                <a:latin typeface="Calibri"/>
              </a:rPr>
              <a:t>– PHCUOR, BHCPF</a:t>
            </a:r>
          </a:p>
          <a:p>
            <a:pPr marL="180975" lvl="2" indent="-180975" defTabSz="913406">
              <a:spcBef>
                <a:spcPts val="100"/>
              </a:spcBef>
              <a:spcAft>
                <a:spcPts val="100"/>
              </a:spcAft>
              <a:buClrTx/>
              <a:buSzTx/>
              <a:buFont typeface="Wingdings" panose="05000000000000000000" pitchFamily="2" charset="2"/>
              <a:buChar char="§"/>
              <a:defRPr/>
            </a:pPr>
            <a:r>
              <a:rPr lang="en-US" sz="1400" kern="0" dirty="0">
                <a:solidFill>
                  <a:schemeClr val="bg1">
                    <a:lumMod val="85000"/>
                  </a:schemeClr>
                </a:solidFill>
                <a:latin typeface="Calibri"/>
              </a:rPr>
              <a:t>Sustainable Health financing </a:t>
            </a:r>
          </a:p>
          <a:p>
            <a:pPr marL="442913" lvl="3" indent="-285750" defTabSz="913406">
              <a:spcBef>
                <a:spcPts val="100"/>
              </a:spcBef>
              <a:spcAft>
                <a:spcPts val="100"/>
              </a:spcAft>
              <a:buClrTx/>
              <a:buSzTx/>
              <a:buFont typeface="Courier New" panose="02070309020205020404" pitchFamily="49" charset="0"/>
              <a:buChar char="o"/>
              <a:defRPr/>
            </a:pPr>
            <a:r>
              <a:rPr lang="en-US" sz="1400" kern="0" dirty="0">
                <a:solidFill>
                  <a:schemeClr val="bg1">
                    <a:lumMod val="85000"/>
                  </a:schemeClr>
                </a:solidFill>
                <a:latin typeface="Calibri"/>
              </a:rPr>
              <a:t>Rollout of social Health Insurance schemes </a:t>
            </a:r>
          </a:p>
          <a:p>
            <a:pPr marL="442913" lvl="3" indent="-285750" defTabSz="913406">
              <a:spcBef>
                <a:spcPts val="100"/>
              </a:spcBef>
              <a:spcAft>
                <a:spcPts val="100"/>
              </a:spcAft>
              <a:buClrTx/>
              <a:buSzTx/>
              <a:buFont typeface="Courier New" panose="02070309020205020404" pitchFamily="49" charset="0"/>
              <a:buChar char="o"/>
              <a:defRPr/>
            </a:pPr>
            <a:r>
              <a:rPr lang="en-US" sz="1400" kern="0" dirty="0">
                <a:solidFill>
                  <a:schemeClr val="bg1">
                    <a:lumMod val="85000"/>
                  </a:schemeClr>
                </a:solidFill>
                <a:latin typeface="Calibri"/>
              </a:rPr>
              <a:t>Increasing equity and effectiveness of SHISs – BHCPF, VPP</a:t>
            </a:r>
          </a:p>
          <a:p>
            <a:pPr marL="180975" lvl="2" indent="-180975" defTabSz="913406">
              <a:spcBef>
                <a:spcPts val="100"/>
              </a:spcBef>
              <a:spcAft>
                <a:spcPts val="100"/>
              </a:spcAft>
              <a:buClrTx/>
              <a:buSzTx/>
              <a:buFont typeface="Wingdings" panose="05000000000000000000" pitchFamily="2" charset="2"/>
              <a:buChar char="§"/>
              <a:defRPr/>
            </a:pPr>
            <a:r>
              <a:rPr lang="en-US" sz="1400" kern="0" dirty="0">
                <a:solidFill>
                  <a:schemeClr val="bg1">
                    <a:lumMod val="85000"/>
                  </a:schemeClr>
                </a:solidFill>
                <a:latin typeface="Calibri"/>
              </a:rPr>
              <a:t>Capacity building – technical and managerial</a:t>
            </a:r>
          </a:p>
        </p:txBody>
      </p:sp>
    </p:spTree>
    <p:extLst>
      <p:ext uri="{BB962C8B-B14F-4D97-AF65-F5344CB8AC3E}">
        <p14:creationId xmlns:p14="http://schemas.microsoft.com/office/powerpoint/2010/main" val="2790930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6"/>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5"/>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3" grpId="0"/>
      <p:bldP spid="25" grpId="0"/>
      <p:bldP spid="26" grpId="0" animBg="1"/>
      <p:bldP spid="28" grpId="0"/>
      <p:bldP spid="29" grpId="0"/>
      <p:bldP spid="2" grpId="0" animBg="1"/>
      <p:bldP spid="5" grpId="0"/>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69C1FC78-4C94-0E87-DFD9-70C610BB8536}"/>
              </a:ext>
            </a:extLst>
          </p:cNvPr>
          <p:cNvGraphicFramePr>
            <a:graphicFrameLocks noChangeAspect="1"/>
          </p:cNvGraphicFramePr>
          <p:nvPr>
            <p:custDataLst>
              <p:tags r:id="rId1"/>
            </p:custDataLst>
            <p:extLst>
              <p:ext uri="{D42A27DB-BD31-4B8C-83A1-F6EECF244321}">
                <p14:modId xmlns:p14="http://schemas.microsoft.com/office/powerpoint/2010/main" val="2117160397"/>
              </p:ext>
            </p:extLst>
          </p:nvPr>
        </p:nvGraphicFramePr>
        <p:xfrm>
          <a:off x="1525588" y="1588"/>
          <a:ext cx="1588" cy="1588"/>
        </p:xfrm>
        <a:graphic>
          <a:graphicData uri="http://schemas.openxmlformats.org/presentationml/2006/ole">
            <mc:AlternateContent xmlns:mc="http://schemas.openxmlformats.org/markup-compatibility/2006">
              <mc:Choice xmlns:v="urn:schemas-microsoft-com:vml" Requires="v">
                <p:oleObj name="think-cell Slide" r:id="rId6" imgW="378" imgH="379" progId="TCLayout.ActiveDocument.1">
                  <p:embed/>
                </p:oleObj>
              </mc:Choice>
              <mc:Fallback>
                <p:oleObj name="think-cell Slide" r:id="rId6" imgW="378" imgH="379" progId="TCLayout.ActiveDocument.1">
                  <p:embed/>
                  <p:pic>
                    <p:nvPicPr>
                      <p:cNvPr id="6" name="Object 5" hidden="1">
                        <a:extLst>
                          <a:ext uri="{FF2B5EF4-FFF2-40B4-BE49-F238E27FC236}">
                            <a16:creationId xmlns:a16="http://schemas.microsoft.com/office/drawing/2014/main" id="{69C1FC78-4C94-0E87-DFD9-70C610BB8536}"/>
                          </a:ext>
                        </a:extLst>
                      </p:cNvPr>
                      <p:cNvPicPr/>
                      <p:nvPr/>
                    </p:nvPicPr>
                    <p:blipFill>
                      <a:blip r:embed="rId7"/>
                      <a:stretch>
                        <a:fillRect/>
                      </a:stretch>
                    </p:blipFill>
                    <p:spPr>
                      <a:xfrm>
                        <a:off x="1525588" y="1588"/>
                        <a:ext cx="1588" cy="1588"/>
                      </a:xfrm>
                      <a:prstGeom prst="rect">
                        <a:avLst/>
                      </a:prstGeom>
                    </p:spPr>
                  </p:pic>
                </p:oleObj>
              </mc:Fallback>
            </mc:AlternateContent>
          </a:graphicData>
        </a:graphic>
      </p:graphicFrame>
      <p:sp>
        <p:nvSpPr>
          <p:cNvPr id="32" name="Google Shape;85;p13">
            <a:extLst>
              <a:ext uri="{FF2B5EF4-FFF2-40B4-BE49-F238E27FC236}">
                <a16:creationId xmlns:a16="http://schemas.microsoft.com/office/drawing/2014/main" id="{3FC658CD-D9BC-5971-68E0-9CB7A7F8146B}"/>
              </a:ext>
            </a:extLst>
          </p:cNvPr>
          <p:cNvSpPr txBox="1">
            <a:spLocks/>
          </p:cNvSpPr>
          <p:nvPr/>
        </p:nvSpPr>
        <p:spPr>
          <a:xfrm>
            <a:off x="303453" y="107659"/>
            <a:ext cx="8810566" cy="436853"/>
          </a:xfrm>
          <a:prstGeom prst="rect">
            <a:avLst/>
          </a:prstGeom>
        </p:spPr>
        <p:txBody>
          <a:bodyPr vert="horz" lIns="0" tIns="0" rIns="0" bIns="0" rtlCol="0" anchor="b">
            <a:noAutofit/>
          </a:bodyPr>
          <a:lstStyle>
            <a:lvl1pPr algn="l" defTabSz="457200" rtl="0" eaLnBrk="1" latinLnBrk="0" hangingPunct="1">
              <a:spcBef>
                <a:spcPct val="0"/>
              </a:spcBef>
              <a:buNone/>
              <a:defRPr sz="4700" kern="1200" baseline="0">
                <a:solidFill>
                  <a:srgbClr val="000000"/>
                </a:solidFill>
                <a:latin typeface="Arial Black"/>
                <a:ea typeface="+mj-ea"/>
                <a:cs typeface="Arial Black"/>
              </a:defRPr>
            </a:lvl1pPr>
          </a:lstStyle>
          <a:p>
            <a:r>
              <a:rPr lang="en-GB" sz="2400" b="1" dirty="0">
                <a:solidFill>
                  <a:srgbClr val="4BACC6">
                    <a:lumMod val="50000"/>
                  </a:srgbClr>
                </a:solidFill>
                <a:latin typeface="Fira Sans Medium"/>
              </a:rPr>
              <a:t>My experience of </a:t>
            </a:r>
            <a:r>
              <a:rPr lang="en-GB" sz="2400" b="1" dirty="0" err="1">
                <a:solidFill>
                  <a:srgbClr val="4BACC6">
                    <a:lumMod val="50000"/>
                  </a:srgbClr>
                </a:solidFill>
                <a:latin typeface="Fira Sans Medium"/>
              </a:rPr>
              <a:t>SCiDaR</a:t>
            </a:r>
            <a:r>
              <a:rPr lang="en-GB" sz="2400" b="1" dirty="0">
                <a:solidFill>
                  <a:srgbClr val="4BACC6">
                    <a:lumMod val="50000"/>
                  </a:srgbClr>
                </a:solidFill>
                <a:latin typeface="Fira Sans Medium"/>
              </a:rPr>
              <a:t> and CHAI</a:t>
            </a:r>
            <a:endParaRPr lang="en-GB" sz="2400" b="1" dirty="0">
              <a:solidFill>
                <a:srgbClr val="4BACC6">
                  <a:lumMod val="50000"/>
                </a:srgbClr>
              </a:solidFill>
              <a:latin typeface="Fira Sans Medium" panose="020B0503050000020004" pitchFamily="34" charset="0"/>
            </a:endParaRPr>
          </a:p>
        </p:txBody>
      </p:sp>
      <p:sp>
        <p:nvSpPr>
          <p:cNvPr id="33" name="AutoShape 26">
            <a:extLst>
              <a:ext uri="{FF2B5EF4-FFF2-40B4-BE49-F238E27FC236}">
                <a16:creationId xmlns:a16="http://schemas.microsoft.com/office/drawing/2014/main" id="{FD09DB78-2EAA-F42F-68B8-41BDEAA679A1}"/>
              </a:ext>
            </a:extLst>
          </p:cNvPr>
          <p:cNvSpPr>
            <a:spLocks noChangeArrowheads="1"/>
          </p:cNvSpPr>
          <p:nvPr/>
        </p:nvSpPr>
        <p:spPr bwMode="gray">
          <a:xfrm>
            <a:off x="3755636" y="837848"/>
            <a:ext cx="7792343" cy="629251"/>
          </a:xfrm>
          <a:prstGeom prst="chevron">
            <a:avLst>
              <a:gd name="adj" fmla="val 0"/>
            </a:avLst>
          </a:prstGeom>
          <a:solidFill>
            <a:srgbClr val="4BACC6">
              <a:lumMod val="75000"/>
            </a:srgbClr>
          </a:solidFill>
          <a:ln w="9525">
            <a:noFill/>
            <a:miter lim="800000"/>
            <a:headEnd/>
            <a:tailEnd/>
          </a:ln>
          <a:effectLst/>
        </p:spPr>
        <p:txBody>
          <a:bodyPr vert="horz" wrap="square" lIns="72000" tIns="36000" rIns="36000" bIns="36000" numCol="1" rtlCol="0" anchor="b" anchorCtr="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350" b="1" i="0" u="none" strike="noStrike" kern="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sp>
        <p:nvSpPr>
          <p:cNvPr id="34" name="AutoShape 31">
            <a:extLst>
              <a:ext uri="{FF2B5EF4-FFF2-40B4-BE49-F238E27FC236}">
                <a16:creationId xmlns:a16="http://schemas.microsoft.com/office/drawing/2014/main" id="{96316932-C86A-4A7F-B99F-FC22478FDBAE}"/>
              </a:ext>
            </a:extLst>
          </p:cNvPr>
          <p:cNvSpPr>
            <a:spLocks noChangeArrowheads="1"/>
          </p:cNvSpPr>
          <p:nvPr/>
        </p:nvSpPr>
        <p:spPr bwMode="gray">
          <a:xfrm>
            <a:off x="277464" y="1020873"/>
            <a:ext cx="4147385" cy="629252"/>
          </a:xfrm>
          <a:prstGeom prst="homePlate">
            <a:avLst>
              <a:gd name="adj" fmla="val 18196"/>
            </a:avLst>
          </a:prstGeom>
          <a:solidFill>
            <a:srgbClr val="4BACC6">
              <a:lumMod val="40000"/>
              <a:lumOff val="60000"/>
            </a:srgbClr>
          </a:solidFill>
          <a:ln w="19050">
            <a:noFill/>
          </a:ln>
          <a:effectLst/>
        </p:spPr>
        <p:txBody>
          <a:bodyPr wrap="none" lIns="0" tIns="0" rIns="0" bIns="0" anchor="ctr">
            <a:noAutofit/>
          </a:bodyPr>
          <a:lstStyle/>
          <a:p>
            <a:pPr marL="0" marR="0" lvl="0" indent="0" defTabSz="913626" eaLnBrk="1" fontAlgn="auto" latinLnBrk="0" hangingPunct="1">
              <a:lnSpc>
                <a:spcPct val="100000"/>
              </a:lnSpc>
              <a:spcBef>
                <a:spcPts val="612"/>
              </a:spcBef>
              <a:spcAft>
                <a:spcPts val="0"/>
              </a:spcAft>
              <a:buClrTx/>
              <a:buSzTx/>
              <a:buFontTx/>
              <a:buNone/>
              <a:tabLst/>
              <a:defRPr/>
            </a:pPr>
            <a:endParaRPr kumimoji="0" lang="en-US" sz="1350" b="0" i="0" u="none" strike="noStrike" kern="0" cap="none" spc="0" normalizeH="0" baseline="0" noProof="0">
              <a:ln>
                <a:noFill/>
              </a:ln>
              <a:solidFill>
                <a:prstClr val="black"/>
              </a:solidFill>
              <a:effectLst/>
              <a:uLnTx/>
              <a:uFillTx/>
              <a:latin typeface="Arial" panose="020B0604020202020204" pitchFamily="34" charset="0"/>
              <a:cs typeface="Arial" panose="020B0604020202020204" pitchFamily="34" charset="0"/>
            </a:endParaRPr>
          </a:p>
        </p:txBody>
      </p:sp>
      <p:sp>
        <p:nvSpPr>
          <p:cNvPr id="35" name="Rectangle 32">
            <a:extLst>
              <a:ext uri="{FF2B5EF4-FFF2-40B4-BE49-F238E27FC236}">
                <a16:creationId xmlns:a16="http://schemas.microsoft.com/office/drawing/2014/main" id="{FA976792-196C-4B78-91A9-83C2DDBC6F0E}"/>
              </a:ext>
            </a:extLst>
          </p:cNvPr>
          <p:cNvSpPr>
            <a:spLocks noChangeArrowheads="1"/>
          </p:cNvSpPr>
          <p:nvPr>
            <p:custDataLst>
              <p:tags r:id="rId2"/>
            </p:custDataLst>
          </p:nvPr>
        </p:nvSpPr>
        <p:spPr bwMode="gray">
          <a:xfrm>
            <a:off x="515088" y="1214447"/>
            <a:ext cx="2403761" cy="276999"/>
          </a:xfrm>
          <a:prstGeom prst="rect">
            <a:avLst/>
          </a:prstGeom>
          <a:noFill/>
          <a:ln w="28575">
            <a:noFill/>
            <a:miter lim="800000"/>
            <a:headEnd/>
            <a:tailEnd/>
          </a:ln>
          <a:effectLst/>
        </p:spPr>
        <p:txBody>
          <a:bodyPr wrap="square" lIns="0" tIns="0" rIns="0" bIns="0" anchor="ctr">
            <a:spAutoFit/>
          </a:bodyPr>
          <a:lstStyle>
            <a:lvl1pPr defTabSz="895350">
              <a:buSzPct val="120000"/>
              <a:defRPr sz="1600">
                <a:solidFill>
                  <a:schemeClr val="tx1"/>
                </a:solidFill>
                <a:latin typeface="Arial" charset="0"/>
                <a:cs typeface="Arial" charset="0"/>
              </a:defRPr>
            </a:lvl1pPr>
            <a:lvl2pPr marL="133350" indent="-131763" defTabSz="895350">
              <a:buSzPct val="120000"/>
              <a:buChar char="•"/>
              <a:defRPr sz="1600">
                <a:solidFill>
                  <a:schemeClr val="tx1"/>
                </a:solidFill>
                <a:latin typeface="Arial" charset="0"/>
                <a:cs typeface="Arial" charset="0"/>
              </a:defRPr>
            </a:lvl2pPr>
            <a:lvl3pPr marL="293688" indent="-158750" defTabSz="895350">
              <a:buChar char="–"/>
              <a:defRPr sz="1600">
                <a:solidFill>
                  <a:schemeClr val="tx1"/>
                </a:solidFill>
                <a:latin typeface="Arial" charset="0"/>
                <a:cs typeface="Arial" charset="0"/>
              </a:defRPr>
            </a:lvl3pPr>
            <a:lvl4pPr marL="427038" indent="-131763" defTabSz="895350">
              <a:buSzPct val="89000"/>
              <a:buChar char="•"/>
              <a:defRPr sz="1600">
                <a:solidFill>
                  <a:schemeClr val="tx1"/>
                </a:solidFill>
                <a:latin typeface="Arial" charset="0"/>
                <a:cs typeface="Arial" charset="0"/>
              </a:defRPr>
            </a:lvl4pPr>
            <a:lvl5pPr marL="587375" indent="-158750" defTabSz="895350">
              <a:buSzPct val="75000"/>
              <a:buChar char="–"/>
              <a:defRPr sz="1600">
                <a:solidFill>
                  <a:schemeClr val="tx1"/>
                </a:solidFill>
                <a:latin typeface="Arial" charset="0"/>
                <a:cs typeface="Arial" charset="0"/>
              </a:defRPr>
            </a:lvl5pPr>
            <a:lvl6pPr marL="1044575" indent="-158750" defTabSz="895350" fontAlgn="base">
              <a:spcBef>
                <a:spcPct val="0"/>
              </a:spcBef>
              <a:spcAft>
                <a:spcPct val="0"/>
              </a:spcAft>
              <a:buSzPct val="75000"/>
              <a:buChar char="–"/>
              <a:defRPr sz="1600">
                <a:solidFill>
                  <a:schemeClr val="tx1"/>
                </a:solidFill>
                <a:latin typeface="Arial" charset="0"/>
                <a:cs typeface="Arial" charset="0"/>
              </a:defRPr>
            </a:lvl6pPr>
            <a:lvl7pPr marL="1501775" indent="-158750" defTabSz="895350" fontAlgn="base">
              <a:spcBef>
                <a:spcPct val="0"/>
              </a:spcBef>
              <a:spcAft>
                <a:spcPct val="0"/>
              </a:spcAft>
              <a:buSzPct val="75000"/>
              <a:buChar char="–"/>
              <a:defRPr sz="1600">
                <a:solidFill>
                  <a:schemeClr val="tx1"/>
                </a:solidFill>
                <a:latin typeface="Arial" charset="0"/>
                <a:cs typeface="Arial" charset="0"/>
              </a:defRPr>
            </a:lvl7pPr>
            <a:lvl8pPr marL="1958975" indent="-158750" defTabSz="895350" fontAlgn="base">
              <a:spcBef>
                <a:spcPct val="0"/>
              </a:spcBef>
              <a:spcAft>
                <a:spcPct val="0"/>
              </a:spcAft>
              <a:buSzPct val="75000"/>
              <a:buChar char="–"/>
              <a:defRPr sz="1600">
                <a:solidFill>
                  <a:schemeClr val="tx1"/>
                </a:solidFill>
                <a:latin typeface="Arial" charset="0"/>
                <a:cs typeface="Arial" charset="0"/>
              </a:defRPr>
            </a:lvl8pPr>
            <a:lvl9pPr marL="2416175" indent="-158750" defTabSz="895350" fontAlgn="base">
              <a:spcBef>
                <a:spcPct val="0"/>
              </a:spcBef>
              <a:spcAft>
                <a:spcPct val="0"/>
              </a:spcAft>
              <a:buSzPct val="75000"/>
              <a:buChar char="–"/>
              <a:defRPr sz="1600">
                <a:solidFill>
                  <a:schemeClr val="tx1"/>
                </a:solidFill>
                <a:latin typeface="Arial" charset="0"/>
                <a:cs typeface="Arial" charset="0"/>
              </a:defRPr>
            </a:lvl9pPr>
          </a:lstStyle>
          <a:p>
            <a:pPr>
              <a:spcBef>
                <a:spcPts val="612"/>
              </a:spcBef>
              <a:defRPr/>
            </a:pPr>
            <a:r>
              <a:rPr lang="en-US" sz="1800" b="1" kern="0" dirty="0">
                <a:solidFill>
                  <a:srgbClr val="000000"/>
                </a:solidFill>
                <a:latin typeface="Calibri"/>
                <a:cs typeface="Arial" panose="020B0604020202020204" pitchFamily="34" charset="0"/>
              </a:rPr>
              <a:t>Organization </a:t>
            </a:r>
          </a:p>
        </p:txBody>
      </p:sp>
      <p:sp>
        <p:nvSpPr>
          <p:cNvPr id="36" name="Rectangle 32">
            <a:extLst>
              <a:ext uri="{FF2B5EF4-FFF2-40B4-BE49-F238E27FC236}">
                <a16:creationId xmlns:a16="http://schemas.microsoft.com/office/drawing/2014/main" id="{72E79F8F-AE88-684E-6863-3D1724FC3455}"/>
              </a:ext>
            </a:extLst>
          </p:cNvPr>
          <p:cNvSpPr>
            <a:spLocks noChangeArrowheads="1"/>
          </p:cNvSpPr>
          <p:nvPr>
            <p:custDataLst>
              <p:tags r:id="rId3"/>
            </p:custDataLst>
          </p:nvPr>
        </p:nvSpPr>
        <p:spPr bwMode="gray">
          <a:xfrm>
            <a:off x="4712755" y="1013973"/>
            <a:ext cx="2637557" cy="276999"/>
          </a:xfrm>
          <a:prstGeom prst="rect">
            <a:avLst/>
          </a:prstGeom>
          <a:noFill/>
          <a:ln w="28575">
            <a:noFill/>
            <a:miter lim="800000"/>
            <a:headEnd/>
            <a:tailEnd/>
          </a:ln>
          <a:effectLst/>
          <a:extLst>
            <a:ext uri="{909E8E84-426E-40DD-AFC4-6F175D3DCCD1}">
              <a14:hiddenFill xmlns:a14="http://schemas.microsoft.com/office/drawing/2010/main">
                <a:solidFill>
                  <a:schemeClr val="tx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ctr">
            <a:spAutoFit/>
          </a:bodyPr>
          <a:lstStyle>
            <a:lvl1pPr defTabSz="895350">
              <a:buSzPct val="120000"/>
              <a:defRPr sz="1600">
                <a:solidFill>
                  <a:schemeClr val="tx1"/>
                </a:solidFill>
                <a:latin typeface="Arial" charset="0"/>
                <a:cs typeface="Arial" charset="0"/>
              </a:defRPr>
            </a:lvl1pPr>
            <a:lvl2pPr marL="133350" indent="-131763" defTabSz="895350">
              <a:buSzPct val="120000"/>
              <a:buChar char="•"/>
              <a:defRPr sz="1600">
                <a:solidFill>
                  <a:schemeClr val="tx1"/>
                </a:solidFill>
                <a:latin typeface="Arial" charset="0"/>
                <a:cs typeface="Arial" charset="0"/>
              </a:defRPr>
            </a:lvl2pPr>
            <a:lvl3pPr marL="293688" indent="-158750" defTabSz="895350">
              <a:buChar char="–"/>
              <a:defRPr sz="1600">
                <a:solidFill>
                  <a:schemeClr val="tx1"/>
                </a:solidFill>
                <a:latin typeface="Arial" charset="0"/>
                <a:cs typeface="Arial" charset="0"/>
              </a:defRPr>
            </a:lvl3pPr>
            <a:lvl4pPr marL="427038" indent="-131763" defTabSz="895350">
              <a:buSzPct val="89000"/>
              <a:buChar char="•"/>
              <a:defRPr sz="1600">
                <a:solidFill>
                  <a:schemeClr val="tx1"/>
                </a:solidFill>
                <a:latin typeface="Arial" charset="0"/>
                <a:cs typeface="Arial" charset="0"/>
              </a:defRPr>
            </a:lvl4pPr>
            <a:lvl5pPr marL="587375" indent="-158750" defTabSz="895350">
              <a:buSzPct val="75000"/>
              <a:buChar char="–"/>
              <a:defRPr sz="1600">
                <a:solidFill>
                  <a:schemeClr val="tx1"/>
                </a:solidFill>
                <a:latin typeface="Arial" charset="0"/>
                <a:cs typeface="Arial" charset="0"/>
              </a:defRPr>
            </a:lvl5pPr>
            <a:lvl6pPr marL="1044575" indent="-158750" defTabSz="895350" fontAlgn="base">
              <a:spcBef>
                <a:spcPct val="0"/>
              </a:spcBef>
              <a:spcAft>
                <a:spcPct val="0"/>
              </a:spcAft>
              <a:buSzPct val="75000"/>
              <a:buChar char="–"/>
              <a:defRPr sz="1600">
                <a:solidFill>
                  <a:schemeClr val="tx1"/>
                </a:solidFill>
                <a:latin typeface="Arial" charset="0"/>
                <a:cs typeface="Arial" charset="0"/>
              </a:defRPr>
            </a:lvl6pPr>
            <a:lvl7pPr marL="1501775" indent="-158750" defTabSz="895350" fontAlgn="base">
              <a:spcBef>
                <a:spcPct val="0"/>
              </a:spcBef>
              <a:spcAft>
                <a:spcPct val="0"/>
              </a:spcAft>
              <a:buSzPct val="75000"/>
              <a:buChar char="–"/>
              <a:defRPr sz="1600">
                <a:solidFill>
                  <a:schemeClr val="tx1"/>
                </a:solidFill>
                <a:latin typeface="Arial" charset="0"/>
                <a:cs typeface="Arial" charset="0"/>
              </a:defRPr>
            </a:lvl7pPr>
            <a:lvl8pPr marL="1958975" indent="-158750" defTabSz="895350" fontAlgn="base">
              <a:spcBef>
                <a:spcPct val="0"/>
              </a:spcBef>
              <a:spcAft>
                <a:spcPct val="0"/>
              </a:spcAft>
              <a:buSzPct val="75000"/>
              <a:buChar char="–"/>
              <a:defRPr sz="1600">
                <a:solidFill>
                  <a:schemeClr val="tx1"/>
                </a:solidFill>
                <a:latin typeface="Arial" charset="0"/>
                <a:cs typeface="Arial" charset="0"/>
              </a:defRPr>
            </a:lvl8pPr>
            <a:lvl9pPr marL="2416175" indent="-158750" defTabSz="895350" fontAlgn="base">
              <a:spcBef>
                <a:spcPct val="0"/>
              </a:spcBef>
              <a:spcAft>
                <a:spcPct val="0"/>
              </a:spcAft>
              <a:buSzPct val="75000"/>
              <a:buChar char="–"/>
              <a:defRPr sz="1600">
                <a:solidFill>
                  <a:schemeClr val="tx1"/>
                </a:solidFill>
                <a:latin typeface="Arial" charset="0"/>
                <a:cs typeface="Arial" charset="0"/>
              </a:defRPr>
            </a:lvl9pPr>
          </a:lstStyle>
          <a:p>
            <a:pPr>
              <a:spcBef>
                <a:spcPts val="612"/>
              </a:spcBef>
              <a:defRPr/>
            </a:pPr>
            <a:r>
              <a:rPr lang="en-GB" sz="1800" b="1" kern="0" dirty="0">
                <a:solidFill>
                  <a:srgbClr val="FFFFFF"/>
                </a:solidFill>
                <a:latin typeface="Calibri"/>
                <a:cs typeface="Arial" panose="020B0604020202020204" pitchFamily="34" charset="0"/>
              </a:rPr>
              <a:t>My experience </a:t>
            </a:r>
          </a:p>
        </p:txBody>
      </p:sp>
      <p:sp>
        <p:nvSpPr>
          <p:cNvPr id="37" name="AutoShape 29">
            <a:extLst>
              <a:ext uri="{FF2B5EF4-FFF2-40B4-BE49-F238E27FC236}">
                <a16:creationId xmlns:a16="http://schemas.microsoft.com/office/drawing/2014/main" id="{C73D1DB1-D7FD-4BD8-F6EB-CE79261A1D64}"/>
              </a:ext>
            </a:extLst>
          </p:cNvPr>
          <p:cNvSpPr>
            <a:spLocks noChangeArrowheads="1"/>
          </p:cNvSpPr>
          <p:nvPr/>
        </p:nvSpPr>
        <p:spPr bwMode="gray">
          <a:xfrm>
            <a:off x="3755638" y="866513"/>
            <a:ext cx="514631" cy="154053"/>
          </a:xfrm>
          <a:prstGeom prst="rtTriangle">
            <a:avLst/>
          </a:prstGeom>
          <a:solidFill>
            <a:sysClr val="window" lastClr="FFFFFF">
              <a:lumMod val="75000"/>
            </a:sysClr>
          </a:solidFill>
          <a:ln w="19050" algn="ctr">
            <a:noFill/>
            <a:miter lim="800000"/>
            <a:headEnd/>
            <a:tailEnd/>
          </a:ln>
          <a:effectLst/>
        </p:spPr>
        <p:txBody>
          <a:bodyPr wrap="none" anchor="ctr"/>
          <a:lstStyle/>
          <a:p>
            <a:pPr defTabSz="913626">
              <a:spcBef>
                <a:spcPts val="612"/>
              </a:spcBef>
              <a:defRPr/>
            </a:pPr>
            <a:endParaRPr lang="en-US" sz="1350" kern="0">
              <a:solidFill>
                <a:srgbClr val="1F1F1F"/>
              </a:solidFill>
              <a:latin typeface="Arial" panose="020B0604020202020204" pitchFamily="34" charset="0"/>
              <a:cs typeface="Arial" panose="020B0604020202020204" pitchFamily="34" charset="0"/>
            </a:endParaRPr>
          </a:p>
        </p:txBody>
      </p:sp>
      <p:sp>
        <p:nvSpPr>
          <p:cNvPr id="38" name="Rectangle 37">
            <a:extLst>
              <a:ext uri="{FF2B5EF4-FFF2-40B4-BE49-F238E27FC236}">
                <a16:creationId xmlns:a16="http://schemas.microsoft.com/office/drawing/2014/main" id="{5A80375E-E892-C633-1113-E82E54C02134}"/>
              </a:ext>
            </a:extLst>
          </p:cNvPr>
          <p:cNvSpPr/>
          <p:nvPr/>
        </p:nvSpPr>
        <p:spPr>
          <a:xfrm>
            <a:off x="4424848" y="1730996"/>
            <a:ext cx="6962621" cy="1746119"/>
          </a:xfrm>
          <a:prstGeom prst="rect">
            <a:avLst/>
          </a:prstGeom>
        </p:spPr>
        <p:txBody>
          <a:bodyPr wrap="square" lIns="45720" tIns="36576" rIns="45720" bIns="36576" anchor="t">
            <a:spAutoFit/>
          </a:bodyPr>
          <a:lstStyle/>
          <a:p>
            <a:pPr marL="171450" marR="0" lvl="0" indent="-171450" defTabSz="914400" eaLnBrk="1" fontAlgn="auto" latinLnBrk="0" hangingPunct="1">
              <a:lnSpc>
                <a:spcPct val="100000"/>
              </a:lnSpc>
              <a:spcBef>
                <a:spcPts val="100"/>
              </a:spcBef>
              <a:spcAft>
                <a:spcPts val="100"/>
              </a:spcAft>
              <a:buClrTx/>
              <a:buSzTx/>
              <a:buFont typeface="Wingdings" panose="05000000000000000000" pitchFamily="2" charset="2"/>
              <a:buChar char="§"/>
              <a:tabLst/>
              <a:defRPr/>
            </a:pPr>
            <a:r>
              <a:rPr lang="en-GB" sz="1700" kern="0" dirty="0">
                <a:solidFill>
                  <a:prstClr val="black"/>
                </a:solidFill>
                <a:cs typeface="Calibri"/>
              </a:rPr>
              <a:t>Modus operandi: </a:t>
            </a:r>
          </a:p>
          <a:p>
            <a:pPr marL="628650" lvl="1" indent="-171450" defTabSz="914400">
              <a:spcBef>
                <a:spcPts val="100"/>
              </a:spcBef>
              <a:spcAft>
                <a:spcPts val="100"/>
              </a:spcAft>
              <a:buFont typeface="Wingdings" panose="05000000000000000000" pitchFamily="2" charset="2"/>
              <a:buChar char="§"/>
              <a:defRPr/>
            </a:pPr>
            <a:r>
              <a:rPr lang="en-GB" sz="1700" kern="0" dirty="0">
                <a:solidFill>
                  <a:prstClr val="black"/>
                </a:solidFill>
                <a:cs typeface="Calibri"/>
              </a:rPr>
              <a:t>Management consulting approach</a:t>
            </a:r>
          </a:p>
          <a:p>
            <a:pPr marL="628650" lvl="1" indent="-171450" defTabSz="914400">
              <a:spcBef>
                <a:spcPts val="100"/>
              </a:spcBef>
              <a:spcAft>
                <a:spcPts val="100"/>
              </a:spcAft>
              <a:buFont typeface="Wingdings" panose="05000000000000000000" pitchFamily="2" charset="2"/>
              <a:buChar char="§"/>
              <a:defRPr/>
            </a:pPr>
            <a:r>
              <a:rPr lang="en-GB" sz="1700" kern="0" dirty="0">
                <a:solidFill>
                  <a:prstClr val="black"/>
                </a:solidFill>
                <a:cs typeface="Calibri"/>
              </a:rPr>
              <a:t>Fast-paced environment </a:t>
            </a:r>
          </a:p>
          <a:p>
            <a:pPr marL="628650" lvl="1" indent="-171450" defTabSz="914400">
              <a:spcBef>
                <a:spcPts val="100"/>
              </a:spcBef>
              <a:spcAft>
                <a:spcPts val="100"/>
              </a:spcAft>
              <a:buFont typeface="Wingdings" panose="05000000000000000000" pitchFamily="2" charset="2"/>
              <a:buChar char="§"/>
              <a:defRPr/>
            </a:pPr>
            <a:r>
              <a:rPr kumimoji="0" lang="en-GB" sz="1700" b="0" i="0" u="none" strike="noStrike" kern="0" cap="none" spc="0" normalizeH="0" baseline="0" noProof="0" dirty="0">
                <a:ln>
                  <a:noFill/>
                </a:ln>
                <a:solidFill>
                  <a:prstClr val="black"/>
                </a:solidFill>
                <a:effectLst/>
                <a:uLnTx/>
                <a:uFillTx/>
                <a:cs typeface="Calibri"/>
              </a:rPr>
              <a:t>Built strong soft-skills – problem solving, critical thinking</a:t>
            </a:r>
            <a:r>
              <a:rPr lang="en-GB" sz="1700" kern="0" dirty="0">
                <a:solidFill>
                  <a:prstClr val="black"/>
                </a:solidFill>
                <a:cs typeface="Calibri"/>
              </a:rPr>
              <a:t>, </a:t>
            </a:r>
            <a:r>
              <a:rPr kumimoji="0" lang="en-GB" sz="1700" b="0" i="0" u="none" strike="noStrike" kern="0" cap="none" spc="0" normalizeH="0" baseline="0" noProof="0" dirty="0">
                <a:ln>
                  <a:noFill/>
                </a:ln>
                <a:solidFill>
                  <a:prstClr val="black"/>
                </a:solidFill>
                <a:effectLst/>
                <a:uLnTx/>
                <a:uFillTx/>
                <a:cs typeface="Calibri"/>
              </a:rPr>
              <a:t>analytical, communication </a:t>
            </a:r>
            <a:r>
              <a:rPr kumimoji="0" lang="en-GB" sz="1700" b="0" i="0" u="none" strike="noStrike" kern="0" cap="none" spc="0" normalizeH="0" baseline="0" noProof="0" dirty="0" err="1">
                <a:ln>
                  <a:noFill/>
                </a:ln>
                <a:solidFill>
                  <a:prstClr val="black"/>
                </a:solidFill>
                <a:effectLst/>
                <a:uLnTx/>
                <a:uFillTx/>
                <a:cs typeface="Calibri"/>
              </a:rPr>
              <a:t>e.t.c</a:t>
            </a:r>
            <a:endParaRPr kumimoji="0" lang="en-GB" sz="1700" b="0" i="0" u="none" strike="noStrike" kern="0" cap="none" spc="0" normalizeH="0" baseline="0" noProof="0" dirty="0">
              <a:ln>
                <a:noFill/>
              </a:ln>
              <a:solidFill>
                <a:prstClr val="black"/>
              </a:solidFill>
              <a:effectLst/>
              <a:uLnTx/>
              <a:uFillTx/>
              <a:cs typeface="Calibri"/>
            </a:endParaRPr>
          </a:p>
          <a:p>
            <a:pPr marL="628650" lvl="1" indent="-171450" defTabSz="914400">
              <a:spcBef>
                <a:spcPts val="100"/>
              </a:spcBef>
              <a:spcAft>
                <a:spcPts val="100"/>
              </a:spcAft>
              <a:buFont typeface="Wingdings" panose="05000000000000000000" pitchFamily="2" charset="2"/>
              <a:buChar char="§"/>
              <a:defRPr/>
            </a:pPr>
            <a:r>
              <a:rPr lang="en-GB" sz="1700" kern="0" dirty="0">
                <a:solidFill>
                  <a:prstClr val="black"/>
                </a:solidFill>
                <a:cs typeface="Calibri"/>
              </a:rPr>
              <a:t>Prior experience </a:t>
            </a:r>
            <a:r>
              <a:rPr lang="en-GB" sz="1700" kern="0" dirty="0" err="1">
                <a:solidFill>
                  <a:prstClr val="black"/>
                </a:solidFill>
                <a:cs typeface="Calibri"/>
              </a:rPr>
              <a:t>rearely</a:t>
            </a:r>
            <a:r>
              <a:rPr lang="en-GB" sz="1700" kern="0" dirty="0">
                <a:solidFill>
                  <a:prstClr val="black"/>
                </a:solidFill>
                <a:cs typeface="Calibri"/>
              </a:rPr>
              <a:t> required for entry level positions</a:t>
            </a:r>
            <a:endParaRPr kumimoji="0" lang="en-GB" sz="1700" b="0" i="0" u="none" strike="noStrike" kern="0" cap="none" spc="0" normalizeH="0" baseline="0" noProof="0" dirty="0">
              <a:ln>
                <a:noFill/>
              </a:ln>
              <a:solidFill>
                <a:prstClr val="black"/>
              </a:solidFill>
              <a:effectLst/>
              <a:uLnTx/>
              <a:uFillTx/>
              <a:cs typeface="Calibri"/>
            </a:endParaRPr>
          </a:p>
        </p:txBody>
      </p:sp>
      <p:cxnSp>
        <p:nvCxnSpPr>
          <p:cNvPr id="40" name="Straight Connector 39">
            <a:extLst>
              <a:ext uri="{FF2B5EF4-FFF2-40B4-BE49-F238E27FC236}">
                <a16:creationId xmlns:a16="http://schemas.microsoft.com/office/drawing/2014/main" id="{F41ABC9F-7570-C5E8-F23D-96639D5BA872}"/>
              </a:ext>
            </a:extLst>
          </p:cNvPr>
          <p:cNvCxnSpPr>
            <a:cxnSpLocks/>
          </p:cNvCxnSpPr>
          <p:nvPr/>
        </p:nvCxnSpPr>
        <p:spPr bwMode="gray">
          <a:xfrm>
            <a:off x="303453" y="3678125"/>
            <a:ext cx="11124000" cy="0"/>
          </a:xfrm>
          <a:prstGeom prst="line">
            <a:avLst/>
          </a:prstGeom>
          <a:noFill/>
          <a:ln w="9525" cap="flat" cmpd="sng" algn="ctr">
            <a:solidFill>
              <a:srgbClr val="9BBB59">
                <a:lumMod val="50000"/>
              </a:srgbClr>
            </a:solidFill>
            <a:prstDash val="lgDashDotDot"/>
          </a:ln>
          <a:effectLst/>
        </p:spPr>
      </p:cxnSp>
      <p:pic>
        <p:nvPicPr>
          <p:cNvPr id="45" name="Picture 2">
            <a:extLst>
              <a:ext uri="{FF2B5EF4-FFF2-40B4-BE49-F238E27FC236}">
                <a16:creationId xmlns:a16="http://schemas.microsoft.com/office/drawing/2014/main" id="{E897DD33-A730-380A-98AB-D1F9225FC7D8}"/>
              </a:ext>
            </a:extLst>
          </p:cNvPr>
          <p:cNvPicPr>
            <a:picLocks noChangeAspect="1" noChangeArrowheads="1"/>
          </p:cNvPicPr>
          <p:nvPr/>
        </p:nvPicPr>
        <p:blipFill rotWithShape="1">
          <a:blip r:embed="rId8">
            <a:extLst>
              <a:ext uri="{28A0092B-C50C-407E-A947-70E740481C1C}">
                <a14:useLocalDpi xmlns:a14="http://schemas.microsoft.com/office/drawing/2010/main" val="0"/>
              </a:ext>
            </a:extLst>
          </a:blip>
          <a:srcRect r="35268" b="6542"/>
          <a:stretch/>
        </p:blipFill>
        <p:spPr bwMode="auto">
          <a:xfrm>
            <a:off x="277464" y="1843699"/>
            <a:ext cx="3636832" cy="1425701"/>
          </a:xfrm>
          <a:prstGeom prst="rect">
            <a:avLst/>
          </a:prstGeom>
          <a:noFill/>
          <a:ln>
            <a:solidFill>
              <a:srgbClr val="00B050"/>
            </a:solidFill>
          </a:ln>
          <a:extLst>
            <a:ext uri="{909E8E84-426E-40DD-AFC4-6F175D3DCCD1}">
              <a14:hiddenFill xmlns:a14="http://schemas.microsoft.com/office/drawing/2010/main">
                <a:solidFill>
                  <a:srgbClr val="FFFFFF"/>
                </a:solidFill>
              </a14:hiddenFill>
            </a:ext>
          </a:extLst>
        </p:spPr>
      </p:pic>
      <p:grpSp>
        <p:nvGrpSpPr>
          <p:cNvPr id="2" name="Group 1">
            <a:extLst>
              <a:ext uri="{FF2B5EF4-FFF2-40B4-BE49-F238E27FC236}">
                <a16:creationId xmlns:a16="http://schemas.microsoft.com/office/drawing/2014/main" id="{4344B944-E79B-5372-F49F-014CBD2AB51D}"/>
              </a:ext>
            </a:extLst>
          </p:cNvPr>
          <p:cNvGrpSpPr/>
          <p:nvPr/>
        </p:nvGrpSpPr>
        <p:grpSpPr>
          <a:xfrm>
            <a:off x="277463" y="4039569"/>
            <a:ext cx="3992805" cy="1795378"/>
            <a:chOff x="277463" y="4039569"/>
            <a:chExt cx="3992805" cy="1795378"/>
          </a:xfrm>
        </p:grpSpPr>
        <p:sp>
          <p:nvSpPr>
            <p:cNvPr id="46" name="Rectangle: Diagonal Corners Rounded 45">
              <a:extLst>
                <a:ext uri="{FF2B5EF4-FFF2-40B4-BE49-F238E27FC236}">
                  <a16:creationId xmlns:a16="http://schemas.microsoft.com/office/drawing/2014/main" id="{6D9BC403-F1BE-9CF3-09E2-E1B5265A3E5F}"/>
                </a:ext>
              </a:extLst>
            </p:cNvPr>
            <p:cNvSpPr/>
            <p:nvPr/>
          </p:nvSpPr>
          <p:spPr bwMode="auto">
            <a:xfrm>
              <a:off x="277463" y="4039569"/>
              <a:ext cx="3992805" cy="1795378"/>
            </a:xfrm>
            <a:prstGeom prst="round2DiagRect">
              <a:avLst>
                <a:gd name="adj1" fmla="val 0"/>
                <a:gd name="adj2" fmla="val 0"/>
              </a:avLst>
            </a:prstGeom>
            <a:solidFill>
              <a:schemeClr val="bg1"/>
            </a:solidFill>
            <a:ln w="9525">
              <a:solidFill>
                <a:schemeClr val="accent5">
                  <a:lumMod val="75000"/>
                </a:schemeClr>
              </a:solidFill>
              <a:miter lim="800000"/>
              <a:headEnd/>
              <a:tailEnd/>
            </a:ln>
            <a:effectLst/>
          </p:spPr>
          <p:txBody>
            <a:bodyPr wrap="square" lIns="72000" tIns="91440" rIns="0" bIns="0" rtlCol="0" anchor="ctr" anchorCtr="0">
              <a:noAutofit/>
            </a:bodyPr>
            <a:lstStyle/>
            <a:p>
              <a:pPr algn="l" fontAlgn="auto"/>
              <a:r>
                <a:rPr lang="en-GB" sz="2400" b="1" i="0" dirty="0">
                  <a:solidFill>
                    <a:schemeClr val="accent5">
                      <a:lumMod val="50000"/>
                    </a:schemeClr>
                  </a:solidFill>
                  <a:effectLst/>
                  <a:latin typeface="-apple-system"/>
                </a:rPr>
                <a:t>Clinton Health </a:t>
              </a:r>
            </a:p>
            <a:p>
              <a:pPr algn="l" fontAlgn="auto"/>
              <a:r>
                <a:rPr lang="en-GB" sz="2400" b="1" i="0" dirty="0">
                  <a:solidFill>
                    <a:schemeClr val="accent5">
                      <a:lumMod val="50000"/>
                    </a:schemeClr>
                  </a:solidFill>
                  <a:effectLst/>
                  <a:latin typeface="-apple-system"/>
                </a:rPr>
                <a:t>Access Initiative</a:t>
              </a:r>
            </a:p>
          </p:txBody>
        </p:sp>
        <p:pic>
          <p:nvPicPr>
            <p:cNvPr id="47" name="Picture 46">
              <a:extLst>
                <a:ext uri="{FF2B5EF4-FFF2-40B4-BE49-F238E27FC236}">
                  <a16:creationId xmlns:a16="http://schemas.microsoft.com/office/drawing/2014/main" id="{B838EAF3-C88D-53DD-4409-F3C4405E7CF0}"/>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551364" y="4429948"/>
              <a:ext cx="1461589" cy="1009203"/>
            </a:xfrm>
            <a:prstGeom prst="rect">
              <a:avLst/>
            </a:prstGeom>
          </p:spPr>
        </p:pic>
      </p:grpSp>
      <p:sp>
        <p:nvSpPr>
          <p:cNvPr id="48" name="Rectangle 47">
            <a:extLst>
              <a:ext uri="{FF2B5EF4-FFF2-40B4-BE49-F238E27FC236}">
                <a16:creationId xmlns:a16="http://schemas.microsoft.com/office/drawing/2014/main" id="{815E6C26-3768-CBBF-C768-255B9896C0AB}"/>
              </a:ext>
            </a:extLst>
          </p:cNvPr>
          <p:cNvSpPr/>
          <p:nvPr/>
        </p:nvSpPr>
        <p:spPr>
          <a:xfrm>
            <a:off x="4424847" y="3921534"/>
            <a:ext cx="6962621" cy="2059025"/>
          </a:xfrm>
          <a:prstGeom prst="rect">
            <a:avLst/>
          </a:prstGeom>
        </p:spPr>
        <p:txBody>
          <a:bodyPr wrap="square" lIns="45720" tIns="36576" rIns="45720" bIns="36576" anchor="t">
            <a:spAutoFit/>
          </a:bodyPr>
          <a:lstStyle/>
          <a:p>
            <a:pPr marL="171450" marR="0" lvl="0" indent="-171450" defTabSz="914400" eaLnBrk="1" fontAlgn="auto" latinLnBrk="0" hangingPunct="1">
              <a:lnSpc>
                <a:spcPct val="100000"/>
              </a:lnSpc>
              <a:spcBef>
                <a:spcPts val="100"/>
              </a:spcBef>
              <a:spcAft>
                <a:spcPts val="100"/>
              </a:spcAft>
              <a:buClrTx/>
              <a:buSzTx/>
              <a:buFont typeface="Wingdings" panose="05000000000000000000" pitchFamily="2" charset="2"/>
              <a:buChar char="§"/>
              <a:tabLst/>
              <a:defRPr/>
            </a:pPr>
            <a:r>
              <a:rPr lang="en-GB" sz="1700" kern="0" dirty="0">
                <a:solidFill>
                  <a:prstClr val="black"/>
                </a:solidFill>
                <a:cs typeface="Calibri"/>
              </a:rPr>
              <a:t>Modus operandi: </a:t>
            </a:r>
          </a:p>
          <a:p>
            <a:pPr marL="628650" lvl="1" indent="-171450" defTabSz="914400">
              <a:spcBef>
                <a:spcPts val="100"/>
              </a:spcBef>
              <a:spcAft>
                <a:spcPts val="100"/>
              </a:spcAft>
              <a:buFont typeface="Wingdings" panose="05000000000000000000" pitchFamily="2" charset="2"/>
              <a:buChar char="§"/>
              <a:defRPr/>
            </a:pPr>
            <a:r>
              <a:rPr lang="en-GB" sz="1700" kern="0" dirty="0">
                <a:solidFill>
                  <a:prstClr val="black"/>
                </a:solidFill>
                <a:cs typeface="Calibri"/>
              </a:rPr>
              <a:t>Global Health organization </a:t>
            </a:r>
          </a:p>
          <a:p>
            <a:pPr marL="628650" lvl="1" indent="-171450" defTabSz="914400">
              <a:spcBef>
                <a:spcPts val="100"/>
              </a:spcBef>
              <a:spcAft>
                <a:spcPts val="100"/>
              </a:spcAft>
              <a:buFont typeface="Wingdings" panose="05000000000000000000" pitchFamily="2" charset="2"/>
              <a:buChar char="§"/>
              <a:defRPr/>
            </a:pPr>
            <a:r>
              <a:rPr lang="en-GB" sz="1700" kern="0" dirty="0">
                <a:solidFill>
                  <a:prstClr val="black"/>
                </a:solidFill>
                <a:cs typeface="Calibri"/>
              </a:rPr>
              <a:t>Value driven </a:t>
            </a:r>
          </a:p>
          <a:p>
            <a:pPr marL="628650" lvl="1" indent="-171450" defTabSz="914400">
              <a:spcBef>
                <a:spcPts val="100"/>
              </a:spcBef>
              <a:spcAft>
                <a:spcPts val="100"/>
              </a:spcAft>
              <a:buFont typeface="Wingdings" panose="05000000000000000000" pitchFamily="2" charset="2"/>
              <a:buChar char="§"/>
              <a:defRPr/>
            </a:pPr>
            <a:r>
              <a:rPr kumimoji="0" lang="en-GB" sz="1700" b="0" i="0" u="none" strike="noStrike" kern="0" cap="none" spc="0" normalizeH="0" baseline="0" noProof="0" dirty="0">
                <a:ln>
                  <a:noFill/>
                </a:ln>
                <a:solidFill>
                  <a:prstClr val="black"/>
                </a:solidFill>
                <a:effectLst/>
                <a:uLnTx/>
                <a:uFillTx/>
                <a:cs typeface="Calibri"/>
              </a:rPr>
              <a:t>Opportunity to build strong technical skills  - e.g. applied epidemiology</a:t>
            </a:r>
          </a:p>
          <a:p>
            <a:pPr marL="628650" lvl="1" indent="-171450" defTabSz="914400">
              <a:spcBef>
                <a:spcPts val="100"/>
              </a:spcBef>
              <a:spcAft>
                <a:spcPts val="100"/>
              </a:spcAft>
              <a:buFont typeface="Wingdings" panose="05000000000000000000" pitchFamily="2" charset="2"/>
              <a:buChar char="§"/>
              <a:defRPr/>
            </a:pPr>
            <a:r>
              <a:rPr lang="en-GB" sz="1700" kern="0" dirty="0">
                <a:solidFill>
                  <a:prstClr val="black"/>
                </a:solidFill>
                <a:cs typeface="Calibri"/>
              </a:rPr>
              <a:t>Opportunity for international exposure</a:t>
            </a:r>
            <a:endParaRPr kumimoji="0" lang="en-GB" sz="1700" b="0" i="0" u="none" strike="noStrike" kern="0" cap="none" spc="0" normalizeH="0" baseline="0" noProof="0" dirty="0">
              <a:ln>
                <a:noFill/>
              </a:ln>
              <a:solidFill>
                <a:prstClr val="black"/>
              </a:solidFill>
              <a:effectLst/>
              <a:uLnTx/>
              <a:uFillTx/>
              <a:cs typeface="Calibri"/>
            </a:endParaRPr>
          </a:p>
          <a:p>
            <a:pPr marL="628650" lvl="1" indent="-171450" defTabSz="914400">
              <a:spcBef>
                <a:spcPts val="100"/>
              </a:spcBef>
              <a:spcAft>
                <a:spcPts val="100"/>
              </a:spcAft>
              <a:buFont typeface="Wingdings" panose="05000000000000000000" pitchFamily="2" charset="2"/>
              <a:buChar char="§"/>
              <a:defRPr/>
            </a:pPr>
            <a:r>
              <a:rPr lang="en-GB" sz="1700" kern="0" dirty="0">
                <a:solidFill>
                  <a:prstClr val="black"/>
                </a:solidFill>
                <a:cs typeface="Calibri"/>
              </a:rPr>
              <a:t>Latitude /opportunity for personal growth and leadership</a:t>
            </a:r>
          </a:p>
          <a:p>
            <a:pPr marL="628650" lvl="1" indent="-171450" defTabSz="914400">
              <a:spcBef>
                <a:spcPts val="100"/>
              </a:spcBef>
              <a:spcAft>
                <a:spcPts val="100"/>
              </a:spcAft>
              <a:buFont typeface="Wingdings" panose="05000000000000000000" pitchFamily="2" charset="2"/>
              <a:buChar char="§"/>
              <a:defRPr/>
            </a:pPr>
            <a:r>
              <a:rPr lang="en-GB" sz="1700" kern="0" dirty="0">
                <a:solidFill>
                  <a:prstClr val="black"/>
                </a:solidFill>
                <a:cs typeface="Calibri"/>
              </a:rPr>
              <a:t>Value previous public health experience  </a:t>
            </a:r>
            <a:endParaRPr kumimoji="0" lang="en-GB" sz="1700" b="0" i="0" u="none" strike="noStrike" kern="0" cap="none" spc="0" normalizeH="0" baseline="0" noProof="0" dirty="0">
              <a:ln>
                <a:noFill/>
              </a:ln>
              <a:solidFill>
                <a:prstClr val="black"/>
              </a:solidFill>
              <a:effectLst/>
              <a:uLnTx/>
              <a:uFillTx/>
              <a:cs typeface="Calibri"/>
            </a:endParaRPr>
          </a:p>
        </p:txBody>
      </p:sp>
    </p:spTree>
    <p:extLst>
      <p:ext uri="{BB962C8B-B14F-4D97-AF65-F5344CB8AC3E}">
        <p14:creationId xmlns:p14="http://schemas.microsoft.com/office/powerpoint/2010/main" val="643108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p:bldP spid="4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1FFAE5C9-0FD6-457C-EF97-CE95E61B85C1}"/>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15" imgH="416" progId="TCLayout.ActiveDocument.1">
                  <p:embed/>
                </p:oleObj>
              </mc:Choice>
              <mc:Fallback>
                <p:oleObj name="think-cell Slide" r:id="rId4" imgW="415" imgH="416" progId="TCLayout.ActiveDocument.1">
                  <p:embed/>
                  <p:pic>
                    <p:nvPicPr>
                      <p:cNvPr id="7" name="Object 6" hidden="1">
                        <a:extLst>
                          <a:ext uri="{FF2B5EF4-FFF2-40B4-BE49-F238E27FC236}">
                            <a16:creationId xmlns:a16="http://schemas.microsoft.com/office/drawing/2014/main" id="{1FFAE5C9-0FD6-457C-EF97-CE95E61B85C1}"/>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6" name="Pentagon 11">
            <a:extLst>
              <a:ext uri="{FF2B5EF4-FFF2-40B4-BE49-F238E27FC236}">
                <a16:creationId xmlns:a16="http://schemas.microsoft.com/office/drawing/2014/main" id="{741CD395-203E-AF60-4C3A-D3E68556389F}"/>
              </a:ext>
            </a:extLst>
          </p:cNvPr>
          <p:cNvSpPr/>
          <p:nvPr/>
        </p:nvSpPr>
        <p:spPr>
          <a:xfrm>
            <a:off x="1604540" y="2437628"/>
            <a:ext cx="2722911" cy="429524"/>
          </a:xfrm>
          <a:prstGeom prst="homePlate">
            <a:avLst>
              <a:gd name="adj" fmla="val 22102"/>
            </a:avLst>
          </a:prstGeom>
          <a:solidFill>
            <a:schemeClr val="bg2">
              <a:lumMod val="90000"/>
            </a:schemeClr>
          </a:solidFill>
          <a:ln w="3175" cap="flat" cmpd="sng" algn="ctr">
            <a:solidFill>
              <a:srgbClr val="E7E6E6">
                <a:lumMod val="95000"/>
              </a:srgbClr>
            </a:solidFill>
            <a:prstDash val="solid"/>
            <a:miter lim="800000"/>
          </a:ln>
          <a:effectLst/>
        </p:spPr>
        <p:txBody>
          <a:bodyPr vert="horz" lIns="34299" tIns="0" bIns="34299" rtlCol="0" anchor="ctr" anchorCtr="0"/>
          <a:lstStyle/>
          <a:p>
            <a:pPr marL="228600" defTabSz="913626"/>
            <a:r>
              <a:rPr lang="en-US" sz="1700" b="1" kern="0" dirty="0">
                <a:solidFill>
                  <a:schemeClr val="bg1">
                    <a:lumMod val="95000"/>
                  </a:schemeClr>
                </a:solidFill>
                <a:cs typeface="Arial" panose="020B0604020202020204" pitchFamily="34" charset="0"/>
              </a:rPr>
              <a:t>HIV program</a:t>
            </a:r>
          </a:p>
        </p:txBody>
      </p:sp>
      <p:sp>
        <p:nvSpPr>
          <p:cNvPr id="17" name="Rectangle: Diagonal Corners Rounded 16">
            <a:extLst>
              <a:ext uri="{FF2B5EF4-FFF2-40B4-BE49-F238E27FC236}">
                <a16:creationId xmlns:a16="http://schemas.microsoft.com/office/drawing/2014/main" id="{2A88DE77-95B5-08E1-6E6A-957FC00CA81F}"/>
              </a:ext>
            </a:extLst>
          </p:cNvPr>
          <p:cNvSpPr/>
          <p:nvPr/>
        </p:nvSpPr>
        <p:spPr bwMode="auto">
          <a:xfrm>
            <a:off x="162042" y="1210223"/>
            <a:ext cx="1260000" cy="1146429"/>
          </a:xfrm>
          <a:prstGeom prst="round2DiagRect">
            <a:avLst>
              <a:gd name="adj1" fmla="val 0"/>
              <a:gd name="adj2" fmla="val 0"/>
            </a:avLst>
          </a:prstGeom>
          <a:solidFill>
            <a:srgbClr val="E0EDFD"/>
          </a:solidFill>
          <a:ln w="9525">
            <a:solidFill>
              <a:srgbClr val="4F81BD">
                <a:lumMod val="75000"/>
              </a:srgbClr>
            </a:solidFill>
            <a:miter lim="800000"/>
            <a:headEnd/>
            <a:tailEnd/>
          </a:ln>
          <a:effectLst/>
        </p:spPr>
        <p:txBody>
          <a:bodyPr wrap="square" lIns="72000" tIns="91440" rIns="0" bIns="0" rtlCol="0" anchor="ctr" anchorCtr="0">
            <a:noAutofit/>
          </a:bodyPr>
          <a:lstStyle/>
          <a:p>
            <a:pPr marL="1587" marR="0" lvl="1" indent="0" defTabSz="914400" eaLnBrk="1" fontAlgn="auto" latinLnBrk="0" hangingPunct="1">
              <a:lnSpc>
                <a:spcPct val="100000"/>
              </a:lnSpc>
              <a:spcBef>
                <a:spcPts val="0"/>
              </a:spcBef>
              <a:spcAft>
                <a:spcPts val="0"/>
              </a:spcAft>
              <a:buClr>
                <a:srgbClr val="000000"/>
              </a:buClr>
              <a:buSzTx/>
              <a:buFont typeface="Arial"/>
              <a:buNone/>
              <a:tabLst/>
              <a:defRPr/>
            </a:pPr>
            <a:r>
              <a:rPr kumimoji="0" lang="en-US" sz="1400" b="1" i="0" u="none" strike="noStrike" kern="0" cap="none" spc="0" normalizeH="0" baseline="0" noProof="0" dirty="0">
                <a:ln>
                  <a:noFill/>
                </a:ln>
                <a:solidFill>
                  <a:srgbClr val="000000"/>
                </a:solidFill>
                <a:effectLst/>
                <a:uLnTx/>
                <a:uFillTx/>
                <a:ea typeface="Calibri" panose="020F0502020204030204" pitchFamily="34" charset="0"/>
                <a:cs typeface="Arial"/>
                <a:sym typeface="Arial"/>
              </a:rPr>
              <a:t>Organization</a:t>
            </a:r>
            <a:endParaRPr kumimoji="0" lang="en-US" sz="1100" b="1" i="0" u="none" strike="noStrike" kern="0" cap="none" spc="0" normalizeH="0" baseline="0" noProof="0" dirty="0">
              <a:ln>
                <a:noFill/>
              </a:ln>
              <a:solidFill>
                <a:srgbClr val="E0EDFD">
                  <a:lumMod val="25000"/>
                </a:srgbClr>
              </a:solidFill>
              <a:effectLst/>
              <a:uLnTx/>
              <a:uFillTx/>
              <a:latin typeface="Arial"/>
              <a:ea typeface="ＭＳ Ｐゴシック"/>
              <a:cs typeface="Arial" panose="020B0604020202020204" pitchFamily="34" charset="0"/>
              <a:sym typeface="Arial"/>
            </a:endParaRPr>
          </a:p>
        </p:txBody>
      </p:sp>
      <p:sp>
        <p:nvSpPr>
          <p:cNvPr id="19" name="Rectangle: Diagonal Corners Rounded 18">
            <a:extLst>
              <a:ext uri="{FF2B5EF4-FFF2-40B4-BE49-F238E27FC236}">
                <a16:creationId xmlns:a16="http://schemas.microsoft.com/office/drawing/2014/main" id="{1054EA86-FC9D-02C0-44B6-2078EE5F9C0E}"/>
              </a:ext>
            </a:extLst>
          </p:cNvPr>
          <p:cNvSpPr/>
          <p:nvPr/>
        </p:nvSpPr>
        <p:spPr bwMode="auto">
          <a:xfrm>
            <a:off x="162042" y="3099280"/>
            <a:ext cx="1260000" cy="913070"/>
          </a:xfrm>
          <a:prstGeom prst="round2DiagRect">
            <a:avLst>
              <a:gd name="adj1" fmla="val 0"/>
              <a:gd name="adj2" fmla="val 0"/>
            </a:avLst>
          </a:prstGeom>
          <a:solidFill>
            <a:srgbClr val="E0EDFD"/>
          </a:solidFill>
          <a:ln w="9525">
            <a:solidFill>
              <a:srgbClr val="4F81BD">
                <a:lumMod val="75000"/>
              </a:srgbClr>
            </a:solidFill>
            <a:miter lim="800000"/>
            <a:headEnd/>
            <a:tailEnd/>
          </a:ln>
          <a:effectLst/>
        </p:spPr>
        <p:txBody>
          <a:bodyPr wrap="square" lIns="72000" tIns="91440" rIns="0" bIns="0" rtlCol="0" anchor="ctr" anchorCtr="0">
            <a:noAutofit/>
          </a:bodyPr>
          <a:lstStyle/>
          <a:p>
            <a:pPr marL="1587" marR="0" lvl="1" indent="0" defTabSz="914400" eaLnBrk="1" fontAlgn="auto" latinLnBrk="0" hangingPunct="1">
              <a:lnSpc>
                <a:spcPct val="100000"/>
              </a:lnSpc>
              <a:spcBef>
                <a:spcPts val="0"/>
              </a:spcBef>
              <a:spcAft>
                <a:spcPts val="0"/>
              </a:spcAft>
              <a:buClr>
                <a:srgbClr val="000000"/>
              </a:buClr>
              <a:buSzTx/>
              <a:buFont typeface="Arial"/>
              <a:buNone/>
              <a:tabLst/>
              <a:defRPr/>
            </a:pPr>
            <a:r>
              <a:rPr kumimoji="0" lang="en-US" sz="1400" b="1" i="0" u="none" strike="noStrike" kern="0" cap="none" spc="0" normalizeH="0" baseline="0" noProof="0" dirty="0">
                <a:ln>
                  <a:noFill/>
                </a:ln>
                <a:solidFill>
                  <a:srgbClr val="000000"/>
                </a:solidFill>
                <a:effectLst/>
                <a:uLnTx/>
                <a:uFillTx/>
                <a:ea typeface="Calibri" panose="020F0502020204030204" pitchFamily="34" charset="0"/>
                <a:cs typeface="Arial"/>
                <a:sym typeface="Arial"/>
              </a:rPr>
              <a:t>Role(s)</a:t>
            </a:r>
            <a:endParaRPr kumimoji="0" lang="en-US" sz="1100" b="1" i="0" u="none" strike="noStrike" kern="0" cap="none" spc="0" normalizeH="0" baseline="0" noProof="0" dirty="0">
              <a:ln>
                <a:noFill/>
              </a:ln>
              <a:solidFill>
                <a:srgbClr val="E0EDFD">
                  <a:lumMod val="25000"/>
                </a:srgbClr>
              </a:solidFill>
              <a:effectLst/>
              <a:uLnTx/>
              <a:uFillTx/>
              <a:latin typeface="Arial"/>
              <a:ea typeface="ＭＳ Ｐゴシック"/>
              <a:cs typeface="Arial" panose="020B0604020202020204" pitchFamily="34" charset="0"/>
              <a:sym typeface="Arial"/>
            </a:endParaRPr>
          </a:p>
        </p:txBody>
      </p:sp>
      <p:pic>
        <p:nvPicPr>
          <p:cNvPr id="20" name="Picture 2">
            <a:extLst>
              <a:ext uri="{FF2B5EF4-FFF2-40B4-BE49-F238E27FC236}">
                <a16:creationId xmlns:a16="http://schemas.microsoft.com/office/drawing/2014/main" id="{3DD8D320-16B5-4C56-666A-385EE894CE3D}"/>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r="35268" b="6542"/>
          <a:stretch/>
        </p:blipFill>
        <p:spPr bwMode="auto">
          <a:xfrm>
            <a:off x="1594046" y="1170685"/>
            <a:ext cx="4955610" cy="1225503"/>
          </a:xfrm>
          <a:prstGeom prst="rect">
            <a:avLst/>
          </a:prstGeom>
          <a:noFill/>
          <a:ln>
            <a:solidFill>
              <a:srgbClr val="00B050"/>
            </a:solidFill>
          </a:ln>
          <a:extLst>
            <a:ext uri="{909E8E84-426E-40DD-AFC4-6F175D3DCCD1}">
              <a14:hiddenFill xmlns:a14="http://schemas.microsoft.com/office/drawing/2010/main">
                <a:solidFill>
                  <a:srgbClr val="FFFFFF"/>
                </a:solidFill>
              </a14:hiddenFill>
            </a:ext>
          </a:extLst>
        </p:spPr>
      </p:pic>
      <p:sp>
        <p:nvSpPr>
          <p:cNvPr id="21" name="Rectangle: Diagonal Corners Rounded 20">
            <a:extLst>
              <a:ext uri="{FF2B5EF4-FFF2-40B4-BE49-F238E27FC236}">
                <a16:creationId xmlns:a16="http://schemas.microsoft.com/office/drawing/2014/main" id="{C012633F-14C6-50A3-BEFC-FC226A6A5694}"/>
              </a:ext>
            </a:extLst>
          </p:cNvPr>
          <p:cNvSpPr/>
          <p:nvPr/>
        </p:nvSpPr>
        <p:spPr bwMode="auto">
          <a:xfrm>
            <a:off x="162041" y="4233832"/>
            <a:ext cx="1260000" cy="2279526"/>
          </a:xfrm>
          <a:prstGeom prst="round2DiagRect">
            <a:avLst>
              <a:gd name="adj1" fmla="val 0"/>
              <a:gd name="adj2" fmla="val 0"/>
            </a:avLst>
          </a:prstGeom>
          <a:solidFill>
            <a:srgbClr val="E0EDFD"/>
          </a:solidFill>
          <a:ln w="9525">
            <a:solidFill>
              <a:srgbClr val="4F81BD">
                <a:lumMod val="75000"/>
              </a:srgbClr>
            </a:solidFill>
            <a:miter lim="800000"/>
            <a:headEnd/>
            <a:tailEnd/>
          </a:ln>
          <a:effectLst/>
        </p:spPr>
        <p:txBody>
          <a:bodyPr wrap="square" lIns="72000" tIns="91440" rIns="0" bIns="0" rtlCol="0" anchor="ctr" anchorCtr="0">
            <a:noAutofit/>
          </a:bodyPr>
          <a:lstStyle/>
          <a:p>
            <a:pPr marL="1587" marR="0" lvl="1" indent="0" defTabSz="914400" eaLnBrk="1" fontAlgn="auto" latinLnBrk="0" hangingPunct="1">
              <a:lnSpc>
                <a:spcPct val="100000"/>
              </a:lnSpc>
              <a:spcBef>
                <a:spcPts val="0"/>
              </a:spcBef>
              <a:spcAft>
                <a:spcPts val="0"/>
              </a:spcAft>
              <a:buClr>
                <a:srgbClr val="000000"/>
              </a:buClr>
              <a:buSzTx/>
              <a:buFontTx/>
              <a:buNone/>
              <a:tabLst/>
              <a:defRPr/>
            </a:pPr>
            <a:r>
              <a:rPr kumimoji="0" lang="en-US" sz="1400" b="1" i="0" u="none" strike="noStrike" kern="0" cap="none" spc="0" normalizeH="0" baseline="0" noProof="0" dirty="0">
                <a:ln>
                  <a:noFill/>
                </a:ln>
                <a:solidFill>
                  <a:srgbClr val="000000"/>
                </a:solidFill>
                <a:effectLst/>
                <a:uLnTx/>
                <a:uFillTx/>
                <a:cs typeface="Arial"/>
                <a:sym typeface="Arial"/>
              </a:rPr>
              <a:t>Responsibilities </a:t>
            </a:r>
          </a:p>
        </p:txBody>
      </p:sp>
      <p:sp>
        <p:nvSpPr>
          <p:cNvPr id="22" name="Rectangle: Diagonal Corners Rounded 21">
            <a:extLst>
              <a:ext uri="{FF2B5EF4-FFF2-40B4-BE49-F238E27FC236}">
                <a16:creationId xmlns:a16="http://schemas.microsoft.com/office/drawing/2014/main" id="{278BE13B-DD08-3A4A-0B71-963D1F390AF1}"/>
              </a:ext>
            </a:extLst>
          </p:cNvPr>
          <p:cNvSpPr/>
          <p:nvPr/>
        </p:nvSpPr>
        <p:spPr bwMode="auto">
          <a:xfrm>
            <a:off x="162042" y="2482452"/>
            <a:ext cx="1260000" cy="437020"/>
          </a:xfrm>
          <a:prstGeom prst="round2DiagRect">
            <a:avLst>
              <a:gd name="adj1" fmla="val 0"/>
              <a:gd name="adj2" fmla="val 0"/>
            </a:avLst>
          </a:prstGeom>
          <a:solidFill>
            <a:srgbClr val="E0EDFD"/>
          </a:solidFill>
          <a:ln w="9525">
            <a:solidFill>
              <a:srgbClr val="4F81BD">
                <a:lumMod val="75000"/>
              </a:srgbClr>
            </a:solidFill>
            <a:miter lim="800000"/>
            <a:headEnd/>
            <a:tailEnd/>
          </a:ln>
          <a:effectLst/>
        </p:spPr>
        <p:txBody>
          <a:bodyPr wrap="square" lIns="72000" tIns="91440" rIns="0" bIns="0" rtlCol="0" anchor="ctr" anchorCtr="0">
            <a:noAutofit/>
          </a:bodyPr>
          <a:lstStyle/>
          <a:p>
            <a:pPr marL="1587" marR="0" lvl="1" indent="0" defTabSz="914400" eaLnBrk="1" fontAlgn="auto" latinLnBrk="0" hangingPunct="1">
              <a:lnSpc>
                <a:spcPct val="100000"/>
              </a:lnSpc>
              <a:spcBef>
                <a:spcPts val="0"/>
              </a:spcBef>
              <a:spcAft>
                <a:spcPts val="0"/>
              </a:spcAft>
              <a:buClr>
                <a:srgbClr val="000000"/>
              </a:buClr>
              <a:buSzTx/>
              <a:buFont typeface="Arial"/>
              <a:buNone/>
              <a:tabLst/>
              <a:defRPr/>
            </a:pPr>
            <a:r>
              <a:rPr kumimoji="0" lang="en-US" sz="1400" b="1" i="0" u="none" strike="noStrike" kern="0" cap="none" spc="0" normalizeH="0" baseline="0" noProof="0" dirty="0">
                <a:ln>
                  <a:noFill/>
                </a:ln>
                <a:solidFill>
                  <a:srgbClr val="000000"/>
                </a:solidFill>
                <a:effectLst/>
                <a:uLnTx/>
                <a:uFillTx/>
                <a:ea typeface="Calibri" panose="020F0502020204030204" pitchFamily="34" charset="0"/>
                <a:cs typeface="Arial"/>
                <a:sym typeface="Arial"/>
              </a:rPr>
              <a:t>Dx Area</a:t>
            </a:r>
            <a:endParaRPr kumimoji="0" lang="en-US" sz="1100" b="1" i="0" u="none" strike="noStrike" kern="0" cap="none" spc="0" normalizeH="0" baseline="0" noProof="0" dirty="0">
              <a:ln>
                <a:noFill/>
              </a:ln>
              <a:solidFill>
                <a:srgbClr val="E0EDFD">
                  <a:lumMod val="25000"/>
                </a:srgbClr>
              </a:solidFill>
              <a:effectLst/>
              <a:uLnTx/>
              <a:uFillTx/>
              <a:latin typeface="Arial"/>
              <a:ea typeface="ＭＳ Ｐゴシック"/>
              <a:cs typeface="Arial" panose="020B0604020202020204" pitchFamily="34" charset="0"/>
              <a:sym typeface="Arial"/>
            </a:endParaRPr>
          </a:p>
        </p:txBody>
      </p:sp>
      <p:sp>
        <p:nvSpPr>
          <p:cNvPr id="23" name="Rectangle 4">
            <a:extLst>
              <a:ext uri="{FF2B5EF4-FFF2-40B4-BE49-F238E27FC236}">
                <a16:creationId xmlns:a16="http://schemas.microsoft.com/office/drawing/2014/main" id="{5E92EE2C-F1EC-DBAF-38D5-058209976FB9}"/>
              </a:ext>
            </a:extLst>
          </p:cNvPr>
          <p:cNvSpPr txBox="1"/>
          <p:nvPr/>
        </p:nvSpPr>
        <p:spPr>
          <a:xfrm>
            <a:off x="1712519" y="3099280"/>
            <a:ext cx="2372364" cy="64633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a:latin typeface="+mn-lt"/>
              </a:defRPr>
            </a:lvl1pPr>
            <a:lvl2pPr marL="193675" lvl="1" indent="-192088" defTabSz="895350" eaLnBrk="1" hangingPunct="1">
              <a:buClr>
                <a:schemeClr val="tx2"/>
              </a:buClr>
              <a:buSzPct val="125000"/>
              <a:buFont typeface="Arial" charset="0"/>
              <a:buChar char="▪"/>
              <a:defRPr>
                <a:latin typeface="+mn-lt"/>
              </a:defRPr>
            </a:lvl2pPr>
            <a:lvl3pPr marL="457200" lvl="2" indent="-261938" defTabSz="895350" eaLnBrk="1" hangingPunct="1">
              <a:buClr>
                <a:schemeClr val="tx2"/>
              </a:buClr>
              <a:buSzPct val="120000"/>
              <a:buFont typeface="Arial" charset="0"/>
              <a:buChar char="–"/>
              <a:defRPr>
                <a:latin typeface="+mn-lt"/>
              </a:defRPr>
            </a:lvl3pPr>
            <a:lvl4pPr marL="614363" lvl="3" indent="-155575" defTabSz="895350" eaLnBrk="1" hangingPunct="1">
              <a:buClr>
                <a:schemeClr val="tx2"/>
              </a:buClr>
              <a:buSzPct val="120000"/>
              <a:buFont typeface="Arial" charset="0"/>
              <a:buChar char="▫"/>
              <a:defRPr>
                <a:latin typeface="+mn-lt"/>
              </a:defRPr>
            </a:lvl4pPr>
            <a:lvl5pPr marL="749808" lvl="4" indent="-130175" defTabSz="895350" eaLnBrk="1" hangingPunct="1">
              <a:buClr>
                <a:schemeClr val="tx2"/>
              </a:buClr>
              <a:buSzPct val="89000"/>
              <a:buFont typeface="Arial" charset="0"/>
              <a:buChar char="-"/>
              <a:defRPr>
                <a:latin typeface="+mn-lt"/>
              </a:defRPr>
            </a:lvl5pPr>
            <a:lvl6pPr marL="749808" indent="-130175" defTabSz="895350" fontAlgn="base">
              <a:spcBef>
                <a:spcPct val="0"/>
              </a:spcBef>
              <a:spcAft>
                <a:spcPct val="0"/>
              </a:spcAft>
              <a:buClr>
                <a:schemeClr val="tx2"/>
              </a:buClr>
              <a:buSzPct val="89000"/>
              <a:buFont typeface="Arial" charset="0"/>
              <a:buChar char="-"/>
              <a:defRPr>
                <a:latin typeface="+mn-lt"/>
              </a:defRPr>
            </a:lvl6pPr>
            <a:lvl7pPr marL="749808" indent="-130175" defTabSz="895350" fontAlgn="base">
              <a:spcBef>
                <a:spcPct val="0"/>
              </a:spcBef>
              <a:spcAft>
                <a:spcPct val="0"/>
              </a:spcAft>
              <a:buClr>
                <a:schemeClr val="tx2"/>
              </a:buClr>
              <a:buSzPct val="89000"/>
              <a:buFont typeface="Arial" charset="0"/>
              <a:buChar char="-"/>
              <a:defRPr>
                <a:latin typeface="+mn-lt"/>
              </a:defRPr>
            </a:lvl7pPr>
            <a:lvl8pPr marL="749808" indent="-130175" defTabSz="895350" fontAlgn="base">
              <a:spcBef>
                <a:spcPct val="0"/>
              </a:spcBef>
              <a:spcAft>
                <a:spcPct val="0"/>
              </a:spcAft>
              <a:buClr>
                <a:schemeClr val="tx2"/>
              </a:buClr>
              <a:buSzPct val="89000"/>
              <a:buFont typeface="Arial" charset="0"/>
              <a:buChar char="-"/>
              <a:defRPr>
                <a:latin typeface="+mn-lt"/>
              </a:defRPr>
            </a:lvl8pPr>
            <a:lvl9pPr marL="749808" indent="-130175" defTabSz="895350" fontAlgn="base">
              <a:spcBef>
                <a:spcPct val="0"/>
              </a:spcBef>
              <a:spcAft>
                <a:spcPct val="0"/>
              </a:spcAft>
              <a:buClr>
                <a:schemeClr val="tx2"/>
              </a:buClr>
              <a:buSzPct val="89000"/>
              <a:buFont typeface="Arial" charset="0"/>
              <a:buChar char="-"/>
              <a:defRPr>
                <a:latin typeface="+mn-lt"/>
              </a:defRPr>
            </a:lvl9pPr>
          </a:lstStyle>
          <a:p>
            <a:pPr marL="180975" lvl="2" indent="-180975" defTabSz="913406">
              <a:spcBef>
                <a:spcPts val="100"/>
              </a:spcBef>
              <a:spcAft>
                <a:spcPts val="100"/>
              </a:spcAft>
              <a:buClrTx/>
              <a:buSzTx/>
              <a:buFont typeface="Wingdings" panose="05000000000000000000" pitchFamily="2" charset="2"/>
              <a:buChar char="§"/>
              <a:defRPr/>
            </a:pPr>
            <a:r>
              <a:rPr lang="en-GB" sz="1400" kern="0" dirty="0">
                <a:solidFill>
                  <a:schemeClr val="bg1">
                    <a:lumMod val="85000"/>
                  </a:schemeClr>
                </a:solidFill>
                <a:latin typeface="Calibri"/>
              </a:rPr>
              <a:t>TA to private health facilities to improve access and quality of HIV/AIDS care and PMTCT</a:t>
            </a:r>
          </a:p>
        </p:txBody>
      </p:sp>
      <p:graphicFrame>
        <p:nvGraphicFramePr>
          <p:cNvPr id="24" name="Table 28">
            <a:extLst>
              <a:ext uri="{FF2B5EF4-FFF2-40B4-BE49-F238E27FC236}">
                <a16:creationId xmlns:a16="http://schemas.microsoft.com/office/drawing/2014/main" id="{A3BCA0BC-B933-A6D7-7138-029AD1C35825}"/>
              </a:ext>
            </a:extLst>
          </p:cNvPr>
          <p:cNvGraphicFramePr>
            <a:graphicFrameLocks noGrp="1"/>
          </p:cNvGraphicFramePr>
          <p:nvPr/>
        </p:nvGraphicFramePr>
        <p:xfrm>
          <a:off x="1594561" y="739318"/>
          <a:ext cx="10388329" cy="370840"/>
        </p:xfrm>
        <a:graphic>
          <a:graphicData uri="http://schemas.openxmlformats.org/drawingml/2006/table">
            <a:tbl>
              <a:tblPr firstRow="1" bandRow="1"/>
              <a:tblGrid>
                <a:gridCol w="1484047">
                  <a:extLst>
                    <a:ext uri="{9D8B030D-6E8A-4147-A177-3AD203B41FA5}">
                      <a16:colId xmlns:a16="http://schemas.microsoft.com/office/drawing/2014/main" val="1241043824"/>
                    </a:ext>
                  </a:extLst>
                </a:gridCol>
                <a:gridCol w="1484047">
                  <a:extLst>
                    <a:ext uri="{9D8B030D-6E8A-4147-A177-3AD203B41FA5}">
                      <a16:colId xmlns:a16="http://schemas.microsoft.com/office/drawing/2014/main" val="3312209036"/>
                    </a:ext>
                  </a:extLst>
                </a:gridCol>
                <a:gridCol w="1484047">
                  <a:extLst>
                    <a:ext uri="{9D8B030D-6E8A-4147-A177-3AD203B41FA5}">
                      <a16:colId xmlns:a16="http://schemas.microsoft.com/office/drawing/2014/main" val="292463116"/>
                    </a:ext>
                  </a:extLst>
                </a:gridCol>
                <a:gridCol w="1484047">
                  <a:extLst>
                    <a:ext uri="{9D8B030D-6E8A-4147-A177-3AD203B41FA5}">
                      <a16:colId xmlns:a16="http://schemas.microsoft.com/office/drawing/2014/main" val="2653135753"/>
                    </a:ext>
                  </a:extLst>
                </a:gridCol>
                <a:gridCol w="1484047">
                  <a:extLst>
                    <a:ext uri="{9D8B030D-6E8A-4147-A177-3AD203B41FA5}">
                      <a16:colId xmlns:a16="http://schemas.microsoft.com/office/drawing/2014/main" val="2503167622"/>
                    </a:ext>
                  </a:extLst>
                </a:gridCol>
                <a:gridCol w="1484047">
                  <a:extLst>
                    <a:ext uri="{9D8B030D-6E8A-4147-A177-3AD203B41FA5}">
                      <a16:colId xmlns:a16="http://schemas.microsoft.com/office/drawing/2014/main" val="269384472"/>
                    </a:ext>
                  </a:extLst>
                </a:gridCol>
                <a:gridCol w="1484047">
                  <a:extLst>
                    <a:ext uri="{9D8B030D-6E8A-4147-A177-3AD203B41FA5}">
                      <a16:colId xmlns:a16="http://schemas.microsoft.com/office/drawing/2014/main" val="3194601961"/>
                    </a:ext>
                  </a:extLst>
                </a:gridCol>
              </a:tblGrid>
              <a:tr h="370840">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r>
                        <a:rPr lang="en-US" dirty="0"/>
                        <a:t>2016</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BACC6">
                        <a:lumMod val="50000"/>
                      </a:srgbClr>
                    </a:solidFill>
                  </a:tcPr>
                </a:tc>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r>
                        <a:rPr lang="en-US" dirty="0"/>
                        <a:t>2017</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BACC6">
                        <a:lumMod val="50000"/>
                      </a:srgbClr>
                    </a:solidFill>
                  </a:tcPr>
                </a:tc>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r>
                        <a:rPr lang="en-US" dirty="0"/>
                        <a:t>2018</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BACC6">
                        <a:lumMod val="50000"/>
                      </a:srgbClr>
                    </a:solidFill>
                  </a:tcPr>
                </a:tc>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r>
                        <a:rPr lang="en-US" dirty="0"/>
                        <a:t>2019</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BACC6">
                        <a:lumMod val="50000"/>
                      </a:srgbClr>
                    </a:solidFill>
                  </a:tcPr>
                </a:tc>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r>
                        <a:rPr lang="en-US" dirty="0"/>
                        <a:t>2020</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BACC6">
                        <a:lumMod val="50000"/>
                      </a:srgbClr>
                    </a:solidFill>
                  </a:tcPr>
                </a:tc>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r>
                        <a:rPr lang="en-US" dirty="0"/>
                        <a:t>2021</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BACC6">
                        <a:lumMod val="50000"/>
                      </a:srgbClr>
                    </a:solidFill>
                  </a:tcPr>
                </a:tc>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r>
                        <a:rPr lang="en-US" dirty="0"/>
                        <a:t>2022</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BACC6">
                        <a:lumMod val="50000"/>
                      </a:srgbClr>
                    </a:solidFill>
                  </a:tcPr>
                </a:tc>
                <a:extLst>
                  <a:ext uri="{0D108BD9-81ED-4DB2-BD59-A6C34878D82A}">
                    <a16:rowId xmlns:a16="http://schemas.microsoft.com/office/drawing/2014/main" val="1491230743"/>
                  </a:ext>
                </a:extLst>
              </a:tr>
            </a:tbl>
          </a:graphicData>
        </a:graphic>
      </p:graphicFrame>
      <p:sp>
        <p:nvSpPr>
          <p:cNvPr id="25" name="Rectangle 4">
            <a:extLst>
              <a:ext uri="{FF2B5EF4-FFF2-40B4-BE49-F238E27FC236}">
                <a16:creationId xmlns:a16="http://schemas.microsoft.com/office/drawing/2014/main" id="{CB259880-103E-57C1-D767-9B502B419D3D}"/>
              </a:ext>
            </a:extLst>
          </p:cNvPr>
          <p:cNvSpPr txBox="1"/>
          <p:nvPr/>
        </p:nvSpPr>
        <p:spPr>
          <a:xfrm>
            <a:off x="1610567" y="4233832"/>
            <a:ext cx="2474316" cy="2015936"/>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a:latin typeface="+mn-lt"/>
              </a:defRPr>
            </a:lvl1pPr>
            <a:lvl2pPr marL="193675" lvl="1" indent="-192088" defTabSz="895350" eaLnBrk="1" hangingPunct="1">
              <a:buClr>
                <a:schemeClr val="tx2"/>
              </a:buClr>
              <a:buSzPct val="125000"/>
              <a:buFont typeface="Arial" charset="0"/>
              <a:buChar char="▪"/>
              <a:defRPr>
                <a:latin typeface="+mn-lt"/>
              </a:defRPr>
            </a:lvl2pPr>
            <a:lvl3pPr marL="457200" lvl="2" indent="-261938" defTabSz="895350" eaLnBrk="1" hangingPunct="1">
              <a:buClr>
                <a:schemeClr val="tx2"/>
              </a:buClr>
              <a:buSzPct val="120000"/>
              <a:buFont typeface="Arial" charset="0"/>
              <a:buChar char="–"/>
              <a:defRPr>
                <a:latin typeface="+mn-lt"/>
              </a:defRPr>
            </a:lvl3pPr>
            <a:lvl4pPr marL="614363" lvl="3" indent="-155575" defTabSz="895350" eaLnBrk="1" hangingPunct="1">
              <a:buClr>
                <a:schemeClr val="tx2"/>
              </a:buClr>
              <a:buSzPct val="120000"/>
              <a:buFont typeface="Arial" charset="0"/>
              <a:buChar char="▫"/>
              <a:defRPr>
                <a:latin typeface="+mn-lt"/>
              </a:defRPr>
            </a:lvl4pPr>
            <a:lvl5pPr marL="749808" lvl="4" indent="-130175" defTabSz="895350" eaLnBrk="1" hangingPunct="1">
              <a:buClr>
                <a:schemeClr val="tx2"/>
              </a:buClr>
              <a:buSzPct val="89000"/>
              <a:buFont typeface="Arial" charset="0"/>
              <a:buChar char="-"/>
              <a:defRPr>
                <a:latin typeface="+mn-lt"/>
              </a:defRPr>
            </a:lvl5pPr>
            <a:lvl6pPr marL="749808" indent="-130175" defTabSz="895350" fontAlgn="base">
              <a:spcBef>
                <a:spcPct val="0"/>
              </a:spcBef>
              <a:spcAft>
                <a:spcPct val="0"/>
              </a:spcAft>
              <a:buClr>
                <a:schemeClr val="tx2"/>
              </a:buClr>
              <a:buSzPct val="89000"/>
              <a:buFont typeface="Arial" charset="0"/>
              <a:buChar char="-"/>
              <a:defRPr>
                <a:latin typeface="+mn-lt"/>
              </a:defRPr>
            </a:lvl6pPr>
            <a:lvl7pPr marL="749808" indent="-130175" defTabSz="895350" fontAlgn="base">
              <a:spcBef>
                <a:spcPct val="0"/>
              </a:spcBef>
              <a:spcAft>
                <a:spcPct val="0"/>
              </a:spcAft>
              <a:buClr>
                <a:schemeClr val="tx2"/>
              </a:buClr>
              <a:buSzPct val="89000"/>
              <a:buFont typeface="Arial" charset="0"/>
              <a:buChar char="-"/>
              <a:defRPr>
                <a:latin typeface="+mn-lt"/>
              </a:defRPr>
            </a:lvl7pPr>
            <a:lvl8pPr marL="749808" indent="-130175" defTabSz="895350" fontAlgn="base">
              <a:spcBef>
                <a:spcPct val="0"/>
              </a:spcBef>
              <a:spcAft>
                <a:spcPct val="0"/>
              </a:spcAft>
              <a:buClr>
                <a:schemeClr val="tx2"/>
              </a:buClr>
              <a:buSzPct val="89000"/>
              <a:buFont typeface="Arial" charset="0"/>
              <a:buChar char="-"/>
              <a:defRPr>
                <a:latin typeface="+mn-lt"/>
              </a:defRPr>
            </a:lvl8pPr>
            <a:lvl9pPr marL="749808" indent="-130175" defTabSz="895350" fontAlgn="base">
              <a:spcBef>
                <a:spcPct val="0"/>
              </a:spcBef>
              <a:spcAft>
                <a:spcPct val="0"/>
              </a:spcAft>
              <a:buClr>
                <a:schemeClr val="tx2"/>
              </a:buClr>
              <a:buSzPct val="89000"/>
              <a:buFont typeface="Arial" charset="0"/>
              <a:buChar char="-"/>
              <a:defRPr>
                <a:latin typeface="+mn-lt"/>
              </a:defRPr>
            </a:lvl9pPr>
          </a:lstStyle>
          <a:p>
            <a:pPr marL="180975" marR="0" lvl="2" indent="-180975" defTabSz="913406" eaLnBrk="1" fontAlgn="auto" latinLnBrk="0" hangingPunct="1">
              <a:lnSpc>
                <a:spcPct val="100000"/>
              </a:lnSpc>
              <a:spcBef>
                <a:spcPts val="100"/>
              </a:spcBef>
              <a:spcAft>
                <a:spcPts val="100"/>
              </a:spcAft>
              <a:buClrTx/>
              <a:buSzTx/>
              <a:buFont typeface="Wingdings" panose="05000000000000000000" pitchFamily="2" charset="2"/>
              <a:buChar char="§"/>
              <a:tabLst/>
              <a:defRPr/>
            </a:pPr>
            <a:r>
              <a:rPr kumimoji="0" lang="en-GB" sz="1400" b="0" i="0" u="none" strike="noStrike" kern="0" cap="none" spc="0" normalizeH="0" baseline="0" noProof="0" dirty="0">
                <a:ln>
                  <a:noFill/>
                </a:ln>
                <a:solidFill>
                  <a:schemeClr val="bg1">
                    <a:lumMod val="85000"/>
                  </a:schemeClr>
                </a:solidFill>
                <a:effectLst/>
                <a:uLnTx/>
                <a:uFillTx/>
                <a:latin typeface="Calibri"/>
              </a:rPr>
              <a:t>Capacity building – HIV testing, clinical </a:t>
            </a:r>
            <a:r>
              <a:rPr kumimoji="0" lang="en-GB" sz="1400" b="0" i="0" u="none" strike="noStrike" kern="0" cap="none" spc="0" normalizeH="0" baseline="0" noProof="0" dirty="0" err="1">
                <a:ln>
                  <a:noFill/>
                </a:ln>
                <a:solidFill>
                  <a:schemeClr val="bg1">
                    <a:lumMod val="85000"/>
                  </a:schemeClr>
                </a:solidFill>
                <a:effectLst/>
                <a:uLnTx/>
                <a:uFillTx/>
                <a:latin typeface="Calibri"/>
              </a:rPr>
              <a:t>mgt</a:t>
            </a:r>
            <a:endParaRPr kumimoji="0" lang="en-GB" sz="1400" b="0" i="0" u="none" strike="noStrike" kern="0" cap="none" spc="0" normalizeH="0" baseline="0" noProof="0" dirty="0">
              <a:ln>
                <a:noFill/>
              </a:ln>
              <a:solidFill>
                <a:schemeClr val="bg1">
                  <a:lumMod val="85000"/>
                </a:schemeClr>
              </a:solidFill>
              <a:effectLst/>
              <a:uLnTx/>
              <a:uFillTx/>
              <a:latin typeface="Calibri"/>
            </a:endParaRPr>
          </a:p>
          <a:p>
            <a:pPr marL="180975" marR="0" lvl="2" indent="-180975" defTabSz="913406" eaLnBrk="1" fontAlgn="auto" latinLnBrk="0" hangingPunct="1">
              <a:lnSpc>
                <a:spcPct val="100000"/>
              </a:lnSpc>
              <a:spcBef>
                <a:spcPts val="100"/>
              </a:spcBef>
              <a:spcAft>
                <a:spcPts val="100"/>
              </a:spcAft>
              <a:buClrTx/>
              <a:buSzTx/>
              <a:buFont typeface="Wingdings" panose="05000000000000000000" pitchFamily="2" charset="2"/>
              <a:buChar char="§"/>
              <a:tabLst/>
              <a:defRPr/>
            </a:pPr>
            <a:r>
              <a:rPr kumimoji="0" lang="en-GB" sz="1400" b="0" i="0" u="none" strike="noStrike" kern="0" cap="none" spc="0" normalizeH="0" baseline="0" noProof="0" dirty="0">
                <a:ln>
                  <a:noFill/>
                </a:ln>
                <a:solidFill>
                  <a:schemeClr val="bg1">
                    <a:lumMod val="85000"/>
                  </a:schemeClr>
                </a:solidFill>
                <a:effectLst/>
                <a:uLnTx/>
                <a:uFillTx/>
                <a:latin typeface="Calibri"/>
              </a:rPr>
              <a:t>Commodity/logistics management – forecasting, requisition and reporting </a:t>
            </a:r>
          </a:p>
          <a:p>
            <a:pPr marL="180975" marR="0" lvl="2" indent="-180975" defTabSz="913406" eaLnBrk="1" fontAlgn="auto" latinLnBrk="0" hangingPunct="1">
              <a:lnSpc>
                <a:spcPct val="100000"/>
              </a:lnSpc>
              <a:spcBef>
                <a:spcPts val="100"/>
              </a:spcBef>
              <a:spcAft>
                <a:spcPts val="100"/>
              </a:spcAft>
              <a:buClrTx/>
              <a:buSzTx/>
              <a:buFont typeface="Wingdings" panose="05000000000000000000" pitchFamily="2" charset="2"/>
              <a:buChar char="§"/>
              <a:tabLst/>
              <a:defRPr/>
            </a:pPr>
            <a:r>
              <a:rPr kumimoji="0" lang="en-GB" sz="1400" b="0" i="0" u="none" strike="noStrike" kern="0" cap="none" spc="0" normalizeH="0" baseline="0" noProof="0" dirty="0">
                <a:ln>
                  <a:noFill/>
                </a:ln>
                <a:solidFill>
                  <a:schemeClr val="bg1">
                    <a:lumMod val="85000"/>
                  </a:schemeClr>
                </a:solidFill>
                <a:effectLst/>
                <a:uLnTx/>
                <a:uFillTx/>
                <a:latin typeface="Calibri"/>
              </a:rPr>
              <a:t>Performance monitoring/ improvement – data collection, analysis and use for action</a:t>
            </a:r>
          </a:p>
          <a:p>
            <a:pPr marL="180975" marR="0" lvl="2" indent="-180975" defTabSz="913406" eaLnBrk="1" fontAlgn="auto" latinLnBrk="0" hangingPunct="1">
              <a:lnSpc>
                <a:spcPct val="100000"/>
              </a:lnSpc>
              <a:spcBef>
                <a:spcPts val="100"/>
              </a:spcBef>
              <a:spcAft>
                <a:spcPts val="100"/>
              </a:spcAft>
              <a:buClrTx/>
              <a:buSzTx/>
              <a:buFont typeface="Wingdings" panose="05000000000000000000" pitchFamily="2" charset="2"/>
              <a:buChar char="§"/>
              <a:tabLst/>
              <a:defRPr/>
            </a:pPr>
            <a:r>
              <a:rPr kumimoji="0" lang="en-GB" sz="1400" b="0" i="0" u="none" strike="noStrike" kern="0" cap="none" spc="0" normalizeH="0" baseline="0" noProof="0" dirty="0">
                <a:ln>
                  <a:noFill/>
                </a:ln>
                <a:solidFill>
                  <a:schemeClr val="bg1">
                    <a:lumMod val="85000"/>
                  </a:schemeClr>
                </a:solidFill>
                <a:effectLst/>
                <a:uLnTx/>
                <a:uFillTx/>
                <a:latin typeface="Calibri"/>
              </a:rPr>
              <a:t>EQA – HIV rapid testing</a:t>
            </a:r>
          </a:p>
        </p:txBody>
      </p:sp>
      <p:sp>
        <p:nvSpPr>
          <p:cNvPr id="26" name="Pentagon 11">
            <a:extLst>
              <a:ext uri="{FF2B5EF4-FFF2-40B4-BE49-F238E27FC236}">
                <a16:creationId xmlns:a16="http://schemas.microsoft.com/office/drawing/2014/main" id="{A1B167B3-1BED-F0D2-C320-8778BE5E1E26}"/>
              </a:ext>
            </a:extLst>
          </p:cNvPr>
          <p:cNvSpPr/>
          <p:nvPr/>
        </p:nvSpPr>
        <p:spPr>
          <a:xfrm>
            <a:off x="4316813" y="2452202"/>
            <a:ext cx="4082904" cy="429524"/>
          </a:xfrm>
          <a:prstGeom prst="homePlate">
            <a:avLst>
              <a:gd name="adj" fmla="val 22102"/>
            </a:avLst>
          </a:prstGeom>
          <a:solidFill>
            <a:schemeClr val="bg2">
              <a:lumMod val="90000"/>
            </a:schemeClr>
          </a:solidFill>
          <a:ln w="3175" cap="flat" cmpd="sng" algn="ctr">
            <a:solidFill>
              <a:srgbClr val="E7E6E6">
                <a:lumMod val="95000"/>
              </a:srgbClr>
            </a:solidFill>
            <a:prstDash val="solid"/>
            <a:miter lim="800000"/>
          </a:ln>
          <a:effectLst/>
        </p:spPr>
        <p:txBody>
          <a:bodyPr vert="horz" lIns="34299" tIns="0" bIns="34299" rtlCol="0" anchor="ctr" anchorCtr="0"/>
          <a:lstStyle/>
          <a:p>
            <a:pPr marL="228600" defTabSz="913626"/>
            <a:r>
              <a:rPr lang="en-US" sz="1700" b="1" kern="0" dirty="0">
                <a:solidFill>
                  <a:schemeClr val="bg1">
                    <a:lumMod val="95000"/>
                  </a:schemeClr>
                </a:solidFill>
                <a:cs typeface="Arial" panose="020B0604020202020204" pitchFamily="34" charset="0"/>
              </a:rPr>
              <a:t>Control of Vaccines Preventable Diseases</a:t>
            </a:r>
          </a:p>
        </p:txBody>
      </p:sp>
      <p:sp>
        <p:nvSpPr>
          <p:cNvPr id="28" name="Rectangle 4">
            <a:extLst>
              <a:ext uri="{FF2B5EF4-FFF2-40B4-BE49-F238E27FC236}">
                <a16:creationId xmlns:a16="http://schemas.microsoft.com/office/drawing/2014/main" id="{E8FD443C-44D0-6B76-25B1-2229092F0AB3}"/>
              </a:ext>
            </a:extLst>
          </p:cNvPr>
          <p:cNvSpPr txBox="1"/>
          <p:nvPr/>
        </p:nvSpPr>
        <p:spPr>
          <a:xfrm>
            <a:off x="4354521" y="3099280"/>
            <a:ext cx="3924000" cy="91307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a:latin typeface="+mn-lt"/>
              </a:defRPr>
            </a:lvl1pPr>
            <a:lvl2pPr marL="193675" lvl="1" indent="-192088" defTabSz="895350" eaLnBrk="1" hangingPunct="1">
              <a:buClr>
                <a:schemeClr val="tx2"/>
              </a:buClr>
              <a:buSzPct val="125000"/>
              <a:buFont typeface="Arial" charset="0"/>
              <a:buChar char="▪"/>
              <a:defRPr>
                <a:latin typeface="+mn-lt"/>
              </a:defRPr>
            </a:lvl2pPr>
            <a:lvl3pPr marL="457200" lvl="2" indent="-261938" defTabSz="895350" eaLnBrk="1" hangingPunct="1">
              <a:buClr>
                <a:schemeClr val="tx2"/>
              </a:buClr>
              <a:buSzPct val="120000"/>
              <a:buFont typeface="Arial" charset="0"/>
              <a:buChar char="–"/>
              <a:defRPr>
                <a:latin typeface="+mn-lt"/>
              </a:defRPr>
            </a:lvl3pPr>
            <a:lvl4pPr marL="614363" lvl="3" indent="-155575" defTabSz="895350" eaLnBrk="1" hangingPunct="1">
              <a:buClr>
                <a:schemeClr val="tx2"/>
              </a:buClr>
              <a:buSzPct val="120000"/>
              <a:buFont typeface="Arial" charset="0"/>
              <a:buChar char="▫"/>
              <a:defRPr>
                <a:latin typeface="+mn-lt"/>
              </a:defRPr>
            </a:lvl4pPr>
            <a:lvl5pPr marL="749808" lvl="4" indent="-130175" defTabSz="895350" eaLnBrk="1" hangingPunct="1">
              <a:buClr>
                <a:schemeClr val="tx2"/>
              </a:buClr>
              <a:buSzPct val="89000"/>
              <a:buFont typeface="Arial" charset="0"/>
              <a:buChar char="-"/>
              <a:defRPr>
                <a:latin typeface="+mn-lt"/>
              </a:defRPr>
            </a:lvl5pPr>
            <a:lvl6pPr marL="749808" indent="-130175" defTabSz="895350" fontAlgn="base">
              <a:spcBef>
                <a:spcPct val="0"/>
              </a:spcBef>
              <a:spcAft>
                <a:spcPct val="0"/>
              </a:spcAft>
              <a:buClr>
                <a:schemeClr val="tx2"/>
              </a:buClr>
              <a:buSzPct val="89000"/>
              <a:buFont typeface="Arial" charset="0"/>
              <a:buChar char="-"/>
              <a:defRPr>
                <a:latin typeface="+mn-lt"/>
              </a:defRPr>
            </a:lvl6pPr>
            <a:lvl7pPr marL="749808" indent="-130175" defTabSz="895350" fontAlgn="base">
              <a:spcBef>
                <a:spcPct val="0"/>
              </a:spcBef>
              <a:spcAft>
                <a:spcPct val="0"/>
              </a:spcAft>
              <a:buClr>
                <a:schemeClr val="tx2"/>
              </a:buClr>
              <a:buSzPct val="89000"/>
              <a:buFont typeface="Arial" charset="0"/>
              <a:buChar char="-"/>
              <a:defRPr>
                <a:latin typeface="+mn-lt"/>
              </a:defRPr>
            </a:lvl7pPr>
            <a:lvl8pPr marL="749808" indent="-130175" defTabSz="895350" fontAlgn="base">
              <a:spcBef>
                <a:spcPct val="0"/>
              </a:spcBef>
              <a:spcAft>
                <a:spcPct val="0"/>
              </a:spcAft>
              <a:buClr>
                <a:schemeClr val="tx2"/>
              </a:buClr>
              <a:buSzPct val="89000"/>
              <a:buFont typeface="Arial" charset="0"/>
              <a:buChar char="-"/>
              <a:defRPr>
                <a:latin typeface="+mn-lt"/>
              </a:defRPr>
            </a:lvl8pPr>
            <a:lvl9pPr marL="749808" indent="-130175" defTabSz="895350" fontAlgn="base">
              <a:spcBef>
                <a:spcPct val="0"/>
              </a:spcBef>
              <a:spcAft>
                <a:spcPct val="0"/>
              </a:spcAft>
              <a:buClr>
                <a:schemeClr val="tx2"/>
              </a:buClr>
              <a:buSzPct val="89000"/>
              <a:buFont typeface="Arial" charset="0"/>
              <a:buChar char="-"/>
              <a:defRPr>
                <a:latin typeface="+mn-lt"/>
              </a:defRPr>
            </a:lvl9pPr>
          </a:lstStyle>
          <a:p>
            <a:pPr marL="180975" lvl="2" indent="-180975" defTabSz="913406">
              <a:spcBef>
                <a:spcPts val="100"/>
              </a:spcBef>
              <a:spcAft>
                <a:spcPts val="100"/>
              </a:spcAft>
              <a:buClrTx/>
              <a:buSzTx/>
              <a:buFont typeface="Wingdings" panose="05000000000000000000" pitchFamily="2" charset="2"/>
              <a:buChar char="§"/>
              <a:defRPr/>
            </a:pPr>
            <a:r>
              <a:rPr lang="en-GB" sz="1400" kern="0" dirty="0">
                <a:solidFill>
                  <a:schemeClr val="bg1">
                    <a:lumMod val="85000"/>
                  </a:schemeClr>
                </a:solidFill>
                <a:latin typeface="Calibri"/>
              </a:rPr>
              <a:t>TA to </a:t>
            </a:r>
            <a:r>
              <a:rPr lang="en-GB" sz="1400" b="1" kern="0" dirty="0">
                <a:solidFill>
                  <a:schemeClr val="bg1">
                    <a:lumMod val="85000"/>
                  </a:schemeClr>
                </a:solidFill>
                <a:latin typeface="Calibri"/>
              </a:rPr>
              <a:t>subnational </a:t>
            </a:r>
            <a:r>
              <a:rPr lang="en-GB" sz="1400" kern="0" dirty="0">
                <a:solidFill>
                  <a:schemeClr val="bg1">
                    <a:lumMod val="85000"/>
                  </a:schemeClr>
                </a:solidFill>
                <a:latin typeface="Calibri"/>
              </a:rPr>
              <a:t>governments  to expand/increase RI coverage  </a:t>
            </a:r>
          </a:p>
          <a:p>
            <a:pPr marL="180975" lvl="2" indent="-180975" defTabSz="913406">
              <a:spcBef>
                <a:spcPts val="100"/>
              </a:spcBef>
              <a:spcAft>
                <a:spcPts val="100"/>
              </a:spcAft>
              <a:buClrTx/>
              <a:buSzTx/>
              <a:buFont typeface="Wingdings" panose="05000000000000000000" pitchFamily="2" charset="2"/>
              <a:buChar char="§"/>
              <a:defRPr/>
            </a:pPr>
            <a:r>
              <a:rPr lang="en-GB" sz="1400" kern="0" dirty="0">
                <a:solidFill>
                  <a:schemeClr val="bg1">
                    <a:lumMod val="85000"/>
                  </a:schemeClr>
                </a:solidFill>
                <a:latin typeface="Calibri"/>
              </a:rPr>
              <a:t>TA to </a:t>
            </a:r>
            <a:r>
              <a:rPr lang="en-GB" sz="1400" b="1" kern="0" dirty="0">
                <a:solidFill>
                  <a:schemeClr val="bg1">
                    <a:lumMod val="85000"/>
                  </a:schemeClr>
                </a:solidFill>
                <a:latin typeface="Calibri"/>
              </a:rPr>
              <a:t>National </a:t>
            </a:r>
            <a:r>
              <a:rPr lang="en-GB" sz="1400" kern="0" dirty="0">
                <a:solidFill>
                  <a:schemeClr val="bg1">
                    <a:lumMod val="85000"/>
                  </a:schemeClr>
                </a:solidFill>
                <a:latin typeface="Calibri"/>
              </a:rPr>
              <a:t>EPI  to increase RI coverage</a:t>
            </a:r>
          </a:p>
          <a:p>
            <a:pPr marL="180975" lvl="2" indent="-180975" defTabSz="913406">
              <a:spcBef>
                <a:spcPts val="100"/>
              </a:spcBef>
              <a:spcAft>
                <a:spcPts val="100"/>
              </a:spcAft>
              <a:buClrTx/>
              <a:buSzTx/>
              <a:buFont typeface="Wingdings" panose="05000000000000000000" pitchFamily="2" charset="2"/>
              <a:buChar char="§"/>
              <a:defRPr/>
            </a:pPr>
            <a:r>
              <a:rPr lang="en-GB" sz="1400" kern="0" dirty="0">
                <a:solidFill>
                  <a:schemeClr val="bg1">
                    <a:lumMod val="85000"/>
                  </a:schemeClr>
                </a:solidFill>
                <a:latin typeface="Calibri"/>
              </a:rPr>
              <a:t>TA to </a:t>
            </a:r>
            <a:r>
              <a:rPr lang="en-GB" sz="1400" b="1" kern="0" dirty="0">
                <a:solidFill>
                  <a:schemeClr val="bg1">
                    <a:lumMod val="85000"/>
                  </a:schemeClr>
                </a:solidFill>
                <a:latin typeface="Calibri"/>
              </a:rPr>
              <a:t>National</a:t>
            </a:r>
            <a:r>
              <a:rPr lang="en-GB" sz="1400" kern="0" dirty="0">
                <a:solidFill>
                  <a:schemeClr val="bg1">
                    <a:lumMod val="85000"/>
                  </a:schemeClr>
                </a:solidFill>
                <a:latin typeface="Calibri"/>
              </a:rPr>
              <a:t> government on NVI </a:t>
            </a:r>
          </a:p>
        </p:txBody>
      </p:sp>
      <p:sp>
        <p:nvSpPr>
          <p:cNvPr id="29" name="Rectangle 4">
            <a:extLst>
              <a:ext uri="{FF2B5EF4-FFF2-40B4-BE49-F238E27FC236}">
                <a16:creationId xmlns:a16="http://schemas.microsoft.com/office/drawing/2014/main" id="{E6C7DF36-899F-4E63-99D7-5B85D1ECAA4E}"/>
              </a:ext>
            </a:extLst>
          </p:cNvPr>
          <p:cNvSpPr txBox="1"/>
          <p:nvPr/>
        </p:nvSpPr>
        <p:spPr>
          <a:xfrm>
            <a:off x="4354521" y="4233832"/>
            <a:ext cx="3821911" cy="249812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a:latin typeface="+mn-lt"/>
              </a:defRPr>
            </a:lvl1pPr>
            <a:lvl2pPr marL="193675" lvl="1" indent="-192088" defTabSz="895350" eaLnBrk="1" hangingPunct="1">
              <a:buClr>
                <a:schemeClr val="tx2"/>
              </a:buClr>
              <a:buSzPct val="125000"/>
              <a:buFont typeface="Arial" charset="0"/>
              <a:buChar char="▪"/>
              <a:defRPr>
                <a:latin typeface="+mn-lt"/>
              </a:defRPr>
            </a:lvl2pPr>
            <a:lvl3pPr marL="457200" lvl="2" indent="-261938" defTabSz="895350" eaLnBrk="1" hangingPunct="1">
              <a:buClr>
                <a:schemeClr val="tx2"/>
              </a:buClr>
              <a:buSzPct val="120000"/>
              <a:buFont typeface="Arial" charset="0"/>
              <a:buChar char="–"/>
              <a:defRPr>
                <a:latin typeface="+mn-lt"/>
              </a:defRPr>
            </a:lvl3pPr>
            <a:lvl4pPr marL="614363" lvl="3" indent="-155575" defTabSz="895350" eaLnBrk="1" hangingPunct="1">
              <a:buClr>
                <a:schemeClr val="tx2"/>
              </a:buClr>
              <a:buSzPct val="120000"/>
              <a:buFont typeface="Arial" charset="0"/>
              <a:buChar char="▫"/>
              <a:defRPr>
                <a:latin typeface="+mn-lt"/>
              </a:defRPr>
            </a:lvl4pPr>
            <a:lvl5pPr marL="749808" lvl="4" indent="-130175" defTabSz="895350" eaLnBrk="1" hangingPunct="1">
              <a:buClr>
                <a:schemeClr val="tx2"/>
              </a:buClr>
              <a:buSzPct val="89000"/>
              <a:buFont typeface="Arial" charset="0"/>
              <a:buChar char="-"/>
              <a:defRPr>
                <a:latin typeface="+mn-lt"/>
              </a:defRPr>
            </a:lvl5pPr>
            <a:lvl6pPr marL="749808" indent="-130175" defTabSz="895350" fontAlgn="base">
              <a:spcBef>
                <a:spcPct val="0"/>
              </a:spcBef>
              <a:spcAft>
                <a:spcPct val="0"/>
              </a:spcAft>
              <a:buClr>
                <a:schemeClr val="tx2"/>
              </a:buClr>
              <a:buSzPct val="89000"/>
              <a:buFont typeface="Arial" charset="0"/>
              <a:buChar char="-"/>
              <a:defRPr>
                <a:latin typeface="+mn-lt"/>
              </a:defRPr>
            </a:lvl6pPr>
            <a:lvl7pPr marL="749808" indent="-130175" defTabSz="895350" fontAlgn="base">
              <a:spcBef>
                <a:spcPct val="0"/>
              </a:spcBef>
              <a:spcAft>
                <a:spcPct val="0"/>
              </a:spcAft>
              <a:buClr>
                <a:schemeClr val="tx2"/>
              </a:buClr>
              <a:buSzPct val="89000"/>
              <a:buFont typeface="Arial" charset="0"/>
              <a:buChar char="-"/>
              <a:defRPr>
                <a:latin typeface="+mn-lt"/>
              </a:defRPr>
            </a:lvl7pPr>
            <a:lvl8pPr marL="749808" indent="-130175" defTabSz="895350" fontAlgn="base">
              <a:spcBef>
                <a:spcPct val="0"/>
              </a:spcBef>
              <a:spcAft>
                <a:spcPct val="0"/>
              </a:spcAft>
              <a:buClr>
                <a:schemeClr val="tx2"/>
              </a:buClr>
              <a:buSzPct val="89000"/>
              <a:buFont typeface="Arial" charset="0"/>
              <a:buChar char="-"/>
              <a:defRPr>
                <a:latin typeface="+mn-lt"/>
              </a:defRPr>
            </a:lvl8pPr>
            <a:lvl9pPr marL="749808" indent="-130175" defTabSz="895350" fontAlgn="base">
              <a:spcBef>
                <a:spcPct val="0"/>
              </a:spcBef>
              <a:spcAft>
                <a:spcPct val="0"/>
              </a:spcAft>
              <a:buClr>
                <a:schemeClr val="tx2"/>
              </a:buClr>
              <a:buSzPct val="89000"/>
              <a:buFont typeface="Arial" charset="0"/>
              <a:buChar char="-"/>
              <a:defRPr>
                <a:latin typeface="+mn-lt"/>
              </a:defRPr>
            </a:lvl9pPr>
          </a:lstStyle>
          <a:p>
            <a:pPr marL="180975" lvl="2" indent="-180975" defTabSz="913406">
              <a:spcBef>
                <a:spcPts val="100"/>
              </a:spcBef>
              <a:spcAft>
                <a:spcPts val="100"/>
              </a:spcAft>
              <a:buClrTx/>
              <a:buSzTx/>
              <a:buFont typeface="Wingdings" panose="05000000000000000000" pitchFamily="2" charset="2"/>
              <a:buChar char="§"/>
              <a:defRPr/>
            </a:pPr>
            <a:r>
              <a:rPr lang="en-US" sz="1400" kern="0" dirty="0">
                <a:solidFill>
                  <a:schemeClr val="bg1">
                    <a:lumMod val="85000"/>
                  </a:schemeClr>
                </a:solidFill>
                <a:latin typeface="Calibri"/>
              </a:rPr>
              <a:t>Capacity building – OTJ, development of tools</a:t>
            </a:r>
          </a:p>
          <a:p>
            <a:pPr marL="180975" lvl="2" indent="-180975" defTabSz="913406">
              <a:spcBef>
                <a:spcPts val="100"/>
              </a:spcBef>
              <a:spcAft>
                <a:spcPts val="100"/>
              </a:spcAft>
              <a:buClrTx/>
              <a:buSzTx/>
              <a:buFont typeface="Wingdings" panose="05000000000000000000" pitchFamily="2" charset="2"/>
              <a:buChar char="§"/>
              <a:defRPr/>
            </a:pPr>
            <a:r>
              <a:rPr lang="en-US" sz="1400" kern="0" dirty="0">
                <a:solidFill>
                  <a:schemeClr val="bg1">
                    <a:lumMod val="85000"/>
                  </a:schemeClr>
                </a:solidFill>
                <a:latin typeface="Calibri"/>
              </a:rPr>
              <a:t>Vaccines Stock management – stock mgt dashboard</a:t>
            </a:r>
          </a:p>
          <a:p>
            <a:pPr marL="180975" lvl="2" indent="-180975" defTabSz="913406">
              <a:spcBef>
                <a:spcPts val="100"/>
              </a:spcBef>
              <a:spcAft>
                <a:spcPts val="100"/>
              </a:spcAft>
              <a:buClrTx/>
              <a:buSzTx/>
              <a:buFont typeface="Wingdings" panose="05000000000000000000" pitchFamily="2" charset="2"/>
              <a:buChar char="§"/>
              <a:defRPr/>
            </a:pPr>
            <a:r>
              <a:rPr lang="en-US" sz="1400" kern="0" dirty="0">
                <a:solidFill>
                  <a:schemeClr val="bg1">
                    <a:lumMod val="85000"/>
                  </a:schemeClr>
                </a:solidFill>
                <a:latin typeface="Calibri"/>
              </a:rPr>
              <a:t>RI Strategy design and implementation – CES, OIRIS </a:t>
            </a:r>
          </a:p>
          <a:p>
            <a:pPr marL="180975" lvl="2" indent="-180975" defTabSz="913406">
              <a:spcBef>
                <a:spcPts val="100"/>
              </a:spcBef>
              <a:spcAft>
                <a:spcPts val="100"/>
              </a:spcAft>
              <a:buClrTx/>
              <a:buSzTx/>
              <a:buFont typeface="Wingdings" panose="05000000000000000000" pitchFamily="2" charset="2"/>
              <a:buChar char="§"/>
              <a:defRPr/>
            </a:pPr>
            <a:r>
              <a:rPr lang="en-US" sz="1400" kern="0" dirty="0">
                <a:solidFill>
                  <a:schemeClr val="bg1">
                    <a:lumMod val="85000"/>
                  </a:schemeClr>
                </a:solidFill>
                <a:latin typeface="Calibri"/>
              </a:rPr>
              <a:t>Program performance management – monitoring, process evaluation, Surveillance </a:t>
            </a:r>
          </a:p>
          <a:p>
            <a:pPr marL="180975" lvl="2" indent="-180975" defTabSz="913406">
              <a:spcBef>
                <a:spcPts val="100"/>
              </a:spcBef>
              <a:spcAft>
                <a:spcPts val="100"/>
              </a:spcAft>
              <a:buClrTx/>
              <a:buSzTx/>
              <a:buFont typeface="Wingdings" panose="05000000000000000000" pitchFamily="2" charset="2"/>
              <a:buChar char="§"/>
              <a:defRPr/>
            </a:pPr>
            <a:r>
              <a:rPr lang="en-US" sz="1400" kern="0" dirty="0">
                <a:solidFill>
                  <a:schemeClr val="bg1">
                    <a:lumMod val="85000"/>
                  </a:schemeClr>
                </a:solidFill>
                <a:latin typeface="Calibri"/>
              </a:rPr>
              <a:t>Donor communications and Knowledge mgt</a:t>
            </a:r>
          </a:p>
          <a:p>
            <a:pPr marL="180975" lvl="2" indent="-180975" defTabSz="913406">
              <a:spcBef>
                <a:spcPts val="100"/>
              </a:spcBef>
              <a:spcAft>
                <a:spcPts val="100"/>
              </a:spcAft>
              <a:buClrTx/>
              <a:buSzTx/>
              <a:buFont typeface="Wingdings" panose="05000000000000000000" pitchFamily="2" charset="2"/>
              <a:buChar char="§"/>
              <a:defRPr/>
            </a:pPr>
            <a:r>
              <a:rPr lang="en-US" sz="1400" kern="0" dirty="0">
                <a:solidFill>
                  <a:schemeClr val="bg1">
                    <a:lumMod val="85000"/>
                  </a:schemeClr>
                </a:solidFill>
                <a:latin typeface="Calibri"/>
              </a:rPr>
              <a:t>NVI (Rota, MSD, </a:t>
            </a:r>
            <a:r>
              <a:rPr lang="en-US" sz="1400" kern="0" dirty="0" err="1">
                <a:solidFill>
                  <a:schemeClr val="bg1">
                    <a:lumMod val="85000"/>
                  </a:schemeClr>
                </a:solidFill>
                <a:latin typeface="Calibri"/>
              </a:rPr>
              <a:t>MenA</a:t>
            </a:r>
            <a:r>
              <a:rPr lang="en-US" sz="1400" kern="0" dirty="0">
                <a:solidFill>
                  <a:schemeClr val="bg1">
                    <a:lumMod val="85000"/>
                  </a:schemeClr>
                </a:solidFill>
                <a:latin typeface="Calibri"/>
              </a:rPr>
              <a:t>) –  NGITAG evidence generation, grant application, NVI planning and rollout </a:t>
            </a:r>
          </a:p>
        </p:txBody>
      </p:sp>
      <p:cxnSp>
        <p:nvCxnSpPr>
          <p:cNvPr id="31" name="Straight Connector 30">
            <a:extLst>
              <a:ext uri="{FF2B5EF4-FFF2-40B4-BE49-F238E27FC236}">
                <a16:creationId xmlns:a16="http://schemas.microsoft.com/office/drawing/2014/main" id="{797339D1-64A4-5FF5-7976-1C67F3A5BC2F}"/>
              </a:ext>
            </a:extLst>
          </p:cNvPr>
          <p:cNvCxnSpPr>
            <a:cxnSpLocks/>
          </p:cNvCxnSpPr>
          <p:nvPr/>
        </p:nvCxnSpPr>
        <p:spPr bwMode="gray">
          <a:xfrm>
            <a:off x="252108" y="3031452"/>
            <a:ext cx="11700000" cy="0"/>
          </a:xfrm>
          <a:prstGeom prst="line">
            <a:avLst/>
          </a:prstGeom>
          <a:ln>
            <a:solidFill>
              <a:schemeClr val="accent3">
                <a:lumMod val="50000"/>
              </a:schemeClr>
            </a:solidFill>
            <a:prstDash val="lgDashDotDot"/>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493E1CD7-FAEC-5DC7-BAC1-8E760FB2543F}"/>
              </a:ext>
            </a:extLst>
          </p:cNvPr>
          <p:cNvCxnSpPr>
            <a:cxnSpLocks/>
          </p:cNvCxnSpPr>
          <p:nvPr/>
        </p:nvCxnSpPr>
        <p:spPr bwMode="gray">
          <a:xfrm>
            <a:off x="162041" y="4138135"/>
            <a:ext cx="11772000" cy="0"/>
          </a:xfrm>
          <a:prstGeom prst="line">
            <a:avLst/>
          </a:prstGeom>
          <a:ln>
            <a:solidFill>
              <a:schemeClr val="accent3">
                <a:lumMod val="50000"/>
              </a:schemeClr>
            </a:solidFill>
            <a:prstDash val="lgDashDotDot"/>
          </a:ln>
        </p:spPr>
        <p:style>
          <a:lnRef idx="1">
            <a:schemeClr val="accent1"/>
          </a:lnRef>
          <a:fillRef idx="0">
            <a:schemeClr val="accent1"/>
          </a:fillRef>
          <a:effectRef idx="0">
            <a:schemeClr val="accent1"/>
          </a:effectRef>
          <a:fontRef idx="minor">
            <a:schemeClr val="tx1"/>
          </a:fontRef>
        </p:style>
      </p:cxnSp>
      <p:sp>
        <p:nvSpPr>
          <p:cNvPr id="2" name="Pentagon 11">
            <a:extLst>
              <a:ext uri="{FF2B5EF4-FFF2-40B4-BE49-F238E27FC236}">
                <a16:creationId xmlns:a16="http://schemas.microsoft.com/office/drawing/2014/main" id="{1847451E-A6F3-D3DF-E472-E237CE161AC9}"/>
              </a:ext>
            </a:extLst>
          </p:cNvPr>
          <p:cNvSpPr/>
          <p:nvPr/>
        </p:nvSpPr>
        <p:spPr>
          <a:xfrm>
            <a:off x="8562754" y="2437628"/>
            <a:ext cx="3420136" cy="429524"/>
          </a:xfrm>
          <a:prstGeom prst="homePlate">
            <a:avLst>
              <a:gd name="adj" fmla="val 22102"/>
            </a:avLst>
          </a:prstGeom>
          <a:solidFill>
            <a:schemeClr val="accent2">
              <a:lumMod val="75000"/>
            </a:schemeClr>
          </a:solidFill>
          <a:ln w="3175" cap="flat" cmpd="sng" algn="ctr">
            <a:solidFill>
              <a:srgbClr val="E7E6E6">
                <a:lumMod val="95000"/>
              </a:srgbClr>
            </a:solidFill>
            <a:prstDash val="solid"/>
            <a:miter lim="800000"/>
          </a:ln>
          <a:effectLst/>
        </p:spPr>
        <p:txBody>
          <a:bodyPr vert="horz" lIns="34299" tIns="0" bIns="34299" rtlCol="0" anchor="ctr" anchorCtr="0"/>
          <a:lstStyle/>
          <a:p>
            <a:pPr marL="228600" marR="0" lvl="0" indent="0" defTabSz="913626" eaLnBrk="1" fontAlgn="auto" latinLnBrk="0" hangingPunct="1">
              <a:lnSpc>
                <a:spcPct val="100000"/>
              </a:lnSpc>
              <a:spcBef>
                <a:spcPts val="0"/>
              </a:spcBef>
              <a:spcAft>
                <a:spcPts val="0"/>
              </a:spcAft>
              <a:buClrTx/>
              <a:buSzTx/>
              <a:buFontTx/>
              <a:buNone/>
              <a:tabLst/>
              <a:defRPr/>
            </a:pPr>
            <a:r>
              <a:rPr lang="en-US" sz="1700" b="1" kern="0" dirty="0">
                <a:solidFill>
                  <a:prstClr val="white"/>
                </a:solidFill>
                <a:cs typeface="Arial" panose="020B0604020202020204" pitchFamily="34" charset="0"/>
              </a:rPr>
              <a:t>PHC Systems Strengthening </a:t>
            </a:r>
            <a:endParaRPr kumimoji="0" lang="en-US" sz="1700" b="1" i="0" u="none" strike="noStrike" kern="0" cap="none" spc="0" normalizeH="0" baseline="0" noProof="0" dirty="0">
              <a:ln>
                <a:noFill/>
              </a:ln>
              <a:solidFill>
                <a:prstClr val="white"/>
              </a:solidFill>
              <a:effectLst/>
              <a:uLnTx/>
              <a:uFillTx/>
              <a:cs typeface="Arial" panose="020B0604020202020204" pitchFamily="34" charset="0"/>
            </a:endParaRPr>
          </a:p>
        </p:txBody>
      </p:sp>
      <p:sp>
        <p:nvSpPr>
          <p:cNvPr id="3" name="Google Shape;85;p13">
            <a:extLst>
              <a:ext uri="{FF2B5EF4-FFF2-40B4-BE49-F238E27FC236}">
                <a16:creationId xmlns:a16="http://schemas.microsoft.com/office/drawing/2014/main" id="{80534ADD-649A-710A-1E4B-44E856EA8BC6}"/>
              </a:ext>
            </a:extLst>
          </p:cNvPr>
          <p:cNvSpPr txBox="1">
            <a:spLocks/>
          </p:cNvSpPr>
          <p:nvPr/>
        </p:nvSpPr>
        <p:spPr>
          <a:xfrm>
            <a:off x="162041" y="2176"/>
            <a:ext cx="8810566" cy="494590"/>
          </a:xfrm>
          <a:prstGeom prst="rect">
            <a:avLst/>
          </a:prstGeom>
        </p:spPr>
        <p:txBody>
          <a:bodyPr vert="horz" lIns="0" tIns="0" rIns="0" bIns="0" rtlCol="0" anchor="b">
            <a:noAutofit/>
          </a:bodyPr>
          <a:lstStyle>
            <a:lvl1pPr algn="l" defTabSz="457200" rtl="0" eaLnBrk="1" latinLnBrk="0" hangingPunct="1">
              <a:spcBef>
                <a:spcPct val="0"/>
              </a:spcBef>
              <a:buNone/>
              <a:defRPr sz="4700" kern="1200" baseline="0">
                <a:solidFill>
                  <a:srgbClr val="000000"/>
                </a:solidFill>
                <a:latin typeface="Arial Black"/>
                <a:ea typeface="+mj-ea"/>
                <a:cs typeface="Arial Black"/>
              </a:defRPr>
            </a:lvl1pPr>
          </a:lstStyle>
          <a:p>
            <a:endParaRPr lang="en-GB" sz="2400" b="1" dirty="0">
              <a:solidFill>
                <a:srgbClr val="4BACC6">
                  <a:lumMod val="50000"/>
                </a:srgbClr>
              </a:solidFill>
              <a:latin typeface="Fira Sans Medium" panose="020B0503050000020004" pitchFamily="34" charset="0"/>
            </a:endParaRPr>
          </a:p>
          <a:p>
            <a:r>
              <a:rPr lang="en-GB" sz="2400" b="1" dirty="0">
                <a:solidFill>
                  <a:srgbClr val="4BACC6">
                    <a:lumMod val="50000"/>
                  </a:srgbClr>
                </a:solidFill>
                <a:latin typeface="Fira Sans Medium" panose="020B0503050000020004" pitchFamily="34" charset="0"/>
              </a:rPr>
              <a:t>Why LSHTM? What’s next after LSHTM?</a:t>
            </a:r>
          </a:p>
        </p:txBody>
      </p:sp>
      <p:sp>
        <p:nvSpPr>
          <p:cNvPr id="4" name="Rectangle: Diagonal Corners Rounded 3">
            <a:extLst>
              <a:ext uri="{FF2B5EF4-FFF2-40B4-BE49-F238E27FC236}">
                <a16:creationId xmlns:a16="http://schemas.microsoft.com/office/drawing/2014/main" id="{EB3CE936-84D7-4C93-08E5-84A8B7C220CC}"/>
              </a:ext>
            </a:extLst>
          </p:cNvPr>
          <p:cNvSpPr/>
          <p:nvPr/>
        </p:nvSpPr>
        <p:spPr bwMode="auto">
          <a:xfrm>
            <a:off x="6666613" y="1131149"/>
            <a:ext cx="5316275" cy="1246227"/>
          </a:xfrm>
          <a:prstGeom prst="round2DiagRect">
            <a:avLst>
              <a:gd name="adj1" fmla="val 0"/>
              <a:gd name="adj2" fmla="val 0"/>
            </a:avLst>
          </a:prstGeom>
          <a:solidFill>
            <a:schemeClr val="bg1"/>
          </a:solidFill>
          <a:ln w="9525">
            <a:solidFill>
              <a:schemeClr val="accent5">
                <a:lumMod val="75000"/>
              </a:schemeClr>
            </a:solidFill>
            <a:miter lim="800000"/>
            <a:headEnd/>
            <a:tailEnd/>
          </a:ln>
          <a:effectLst/>
        </p:spPr>
        <p:txBody>
          <a:bodyPr wrap="square" lIns="72000" tIns="91440" rIns="0" bIns="0" rtlCol="0" anchor="ctr" anchorCtr="0">
            <a:noAutofit/>
          </a:bodyPr>
          <a:lstStyle/>
          <a:p>
            <a:pPr algn="l" fontAlgn="auto"/>
            <a:r>
              <a:rPr lang="en-GB" sz="2400" b="1" i="0" dirty="0">
                <a:solidFill>
                  <a:schemeClr val="accent5">
                    <a:lumMod val="50000"/>
                  </a:schemeClr>
                </a:solidFill>
                <a:effectLst/>
                <a:latin typeface="-apple-system"/>
              </a:rPr>
              <a:t>Clinton Health Access Initiative</a:t>
            </a:r>
          </a:p>
        </p:txBody>
      </p:sp>
      <p:pic>
        <p:nvPicPr>
          <p:cNvPr id="27" name="Picture 26">
            <a:extLst>
              <a:ext uri="{FF2B5EF4-FFF2-40B4-BE49-F238E27FC236}">
                <a16:creationId xmlns:a16="http://schemas.microsoft.com/office/drawing/2014/main" id="{C6161B1D-B09B-8C90-8FB0-5690D73AC6B9}"/>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780176" y="1445739"/>
            <a:ext cx="1171932" cy="809200"/>
          </a:xfrm>
          <a:prstGeom prst="rect">
            <a:avLst/>
          </a:prstGeom>
        </p:spPr>
      </p:pic>
      <p:sp>
        <p:nvSpPr>
          <p:cNvPr id="5" name="Rectangle 4">
            <a:extLst>
              <a:ext uri="{FF2B5EF4-FFF2-40B4-BE49-F238E27FC236}">
                <a16:creationId xmlns:a16="http://schemas.microsoft.com/office/drawing/2014/main" id="{24F50525-43B0-C516-316A-61307A1E2539}"/>
              </a:ext>
            </a:extLst>
          </p:cNvPr>
          <p:cNvSpPr txBox="1"/>
          <p:nvPr/>
        </p:nvSpPr>
        <p:spPr>
          <a:xfrm>
            <a:off x="8562754" y="3099280"/>
            <a:ext cx="3371287" cy="430887"/>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a:latin typeface="+mn-lt"/>
              </a:defRPr>
            </a:lvl1pPr>
            <a:lvl2pPr marL="193675" lvl="1" indent="-192088" defTabSz="895350" eaLnBrk="1" hangingPunct="1">
              <a:buClr>
                <a:schemeClr val="tx2"/>
              </a:buClr>
              <a:buSzPct val="125000"/>
              <a:buFont typeface="Arial" charset="0"/>
              <a:buChar char="▪"/>
              <a:defRPr>
                <a:latin typeface="+mn-lt"/>
              </a:defRPr>
            </a:lvl2pPr>
            <a:lvl3pPr marL="457200" lvl="2" indent="-261938" defTabSz="895350" eaLnBrk="1" hangingPunct="1">
              <a:buClr>
                <a:schemeClr val="tx2"/>
              </a:buClr>
              <a:buSzPct val="120000"/>
              <a:buFont typeface="Arial" charset="0"/>
              <a:buChar char="–"/>
              <a:defRPr>
                <a:latin typeface="+mn-lt"/>
              </a:defRPr>
            </a:lvl3pPr>
            <a:lvl4pPr marL="614363" lvl="3" indent="-155575" defTabSz="895350" eaLnBrk="1" hangingPunct="1">
              <a:buClr>
                <a:schemeClr val="tx2"/>
              </a:buClr>
              <a:buSzPct val="120000"/>
              <a:buFont typeface="Arial" charset="0"/>
              <a:buChar char="▫"/>
              <a:defRPr>
                <a:latin typeface="+mn-lt"/>
              </a:defRPr>
            </a:lvl4pPr>
            <a:lvl5pPr marL="749808" lvl="4" indent="-130175" defTabSz="895350" eaLnBrk="1" hangingPunct="1">
              <a:buClr>
                <a:schemeClr val="tx2"/>
              </a:buClr>
              <a:buSzPct val="89000"/>
              <a:buFont typeface="Arial" charset="0"/>
              <a:buChar char="-"/>
              <a:defRPr>
                <a:latin typeface="+mn-lt"/>
              </a:defRPr>
            </a:lvl5pPr>
            <a:lvl6pPr marL="749808" indent="-130175" defTabSz="895350" fontAlgn="base">
              <a:spcBef>
                <a:spcPct val="0"/>
              </a:spcBef>
              <a:spcAft>
                <a:spcPct val="0"/>
              </a:spcAft>
              <a:buClr>
                <a:schemeClr val="tx2"/>
              </a:buClr>
              <a:buSzPct val="89000"/>
              <a:buFont typeface="Arial" charset="0"/>
              <a:buChar char="-"/>
              <a:defRPr>
                <a:latin typeface="+mn-lt"/>
              </a:defRPr>
            </a:lvl6pPr>
            <a:lvl7pPr marL="749808" indent="-130175" defTabSz="895350" fontAlgn="base">
              <a:spcBef>
                <a:spcPct val="0"/>
              </a:spcBef>
              <a:spcAft>
                <a:spcPct val="0"/>
              </a:spcAft>
              <a:buClr>
                <a:schemeClr val="tx2"/>
              </a:buClr>
              <a:buSzPct val="89000"/>
              <a:buFont typeface="Arial" charset="0"/>
              <a:buChar char="-"/>
              <a:defRPr>
                <a:latin typeface="+mn-lt"/>
              </a:defRPr>
            </a:lvl7pPr>
            <a:lvl8pPr marL="749808" indent="-130175" defTabSz="895350" fontAlgn="base">
              <a:spcBef>
                <a:spcPct val="0"/>
              </a:spcBef>
              <a:spcAft>
                <a:spcPct val="0"/>
              </a:spcAft>
              <a:buClr>
                <a:schemeClr val="tx2"/>
              </a:buClr>
              <a:buSzPct val="89000"/>
              <a:buFont typeface="Arial" charset="0"/>
              <a:buChar char="-"/>
              <a:defRPr>
                <a:latin typeface="+mn-lt"/>
              </a:defRPr>
            </a:lvl8pPr>
            <a:lvl9pPr marL="749808" indent="-130175" defTabSz="895350" fontAlgn="base">
              <a:spcBef>
                <a:spcPct val="0"/>
              </a:spcBef>
              <a:spcAft>
                <a:spcPct val="0"/>
              </a:spcAft>
              <a:buClr>
                <a:schemeClr val="tx2"/>
              </a:buClr>
              <a:buSzPct val="89000"/>
              <a:buFont typeface="Arial" charset="0"/>
              <a:buChar char="-"/>
              <a:defRPr>
                <a:latin typeface="+mn-lt"/>
              </a:defRPr>
            </a:lvl9pPr>
          </a:lstStyle>
          <a:p>
            <a:pPr marL="180975" lvl="2" indent="-180975" defTabSz="913406">
              <a:spcBef>
                <a:spcPts val="100"/>
              </a:spcBef>
              <a:spcAft>
                <a:spcPts val="100"/>
              </a:spcAft>
              <a:buClrTx/>
              <a:buSzTx/>
              <a:buFont typeface="Wingdings" panose="05000000000000000000" pitchFamily="2" charset="2"/>
              <a:buChar char="§"/>
              <a:defRPr/>
            </a:pPr>
            <a:r>
              <a:rPr lang="en-GB" sz="1400" kern="0" dirty="0">
                <a:solidFill>
                  <a:prstClr val="black"/>
                </a:solidFill>
                <a:latin typeface="Calibri"/>
              </a:rPr>
              <a:t>TA to subnational governments to design, implement and evaluate </a:t>
            </a:r>
            <a:r>
              <a:rPr lang="en-GB" sz="1400" b="1" kern="0" dirty="0">
                <a:solidFill>
                  <a:prstClr val="black"/>
                </a:solidFill>
                <a:latin typeface="Calibri"/>
              </a:rPr>
              <a:t>UHC reforms</a:t>
            </a:r>
          </a:p>
        </p:txBody>
      </p:sp>
      <p:sp>
        <p:nvSpPr>
          <p:cNvPr id="6" name="Rectangle 4">
            <a:extLst>
              <a:ext uri="{FF2B5EF4-FFF2-40B4-BE49-F238E27FC236}">
                <a16:creationId xmlns:a16="http://schemas.microsoft.com/office/drawing/2014/main" id="{423EA3A2-01F3-654A-2852-BD1ADCFF4EFC}"/>
              </a:ext>
            </a:extLst>
          </p:cNvPr>
          <p:cNvSpPr txBox="1"/>
          <p:nvPr/>
        </p:nvSpPr>
        <p:spPr>
          <a:xfrm>
            <a:off x="8395484" y="4233832"/>
            <a:ext cx="3634476" cy="2308324"/>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a:latin typeface="+mn-lt"/>
              </a:defRPr>
            </a:lvl1pPr>
            <a:lvl2pPr marL="193675" lvl="1" indent="-192088" defTabSz="895350" eaLnBrk="1" hangingPunct="1">
              <a:buClr>
                <a:schemeClr val="tx2"/>
              </a:buClr>
              <a:buSzPct val="125000"/>
              <a:buFont typeface="Arial" charset="0"/>
              <a:buChar char="▪"/>
              <a:defRPr>
                <a:latin typeface="+mn-lt"/>
              </a:defRPr>
            </a:lvl2pPr>
            <a:lvl3pPr marL="457200" lvl="2" indent="-261938" defTabSz="895350" eaLnBrk="1" hangingPunct="1">
              <a:buClr>
                <a:schemeClr val="tx2"/>
              </a:buClr>
              <a:buSzPct val="120000"/>
              <a:buFont typeface="Arial" charset="0"/>
              <a:buChar char="–"/>
              <a:defRPr>
                <a:latin typeface="+mn-lt"/>
              </a:defRPr>
            </a:lvl3pPr>
            <a:lvl4pPr marL="614363" lvl="3" indent="-155575" defTabSz="895350" eaLnBrk="1" hangingPunct="1">
              <a:buClr>
                <a:schemeClr val="tx2"/>
              </a:buClr>
              <a:buSzPct val="120000"/>
              <a:buFont typeface="Arial" charset="0"/>
              <a:buChar char="▫"/>
              <a:defRPr>
                <a:latin typeface="+mn-lt"/>
              </a:defRPr>
            </a:lvl4pPr>
            <a:lvl5pPr marL="749808" lvl="4" indent="-130175" defTabSz="895350" eaLnBrk="1" hangingPunct="1">
              <a:buClr>
                <a:schemeClr val="tx2"/>
              </a:buClr>
              <a:buSzPct val="89000"/>
              <a:buFont typeface="Arial" charset="0"/>
              <a:buChar char="-"/>
              <a:defRPr>
                <a:latin typeface="+mn-lt"/>
              </a:defRPr>
            </a:lvl5pPr>
            <a:lvl6pPr marL="749808" indent="-130175" defTabSz="895350" fontAlgn="base">
              <a:spcBef>
                <a:spcPct val="0"/>
              </a:spcBef>
              <a:spcAft>
                <a:spcPct val="0"/>
              </a:spcAft>
              <a:buClr>
                <a:schemeClr val="tx2"/>
              </a:buClr>
              <a:buSzPct val="89000"/>
              <a:buFont typeface="Arial" charset="0"/>
              <a:buChar char="-"/>
              <a:defRPr>
                <a:latin typeface="+mn-lt"/>
              </a:defRPr>
            </a:lvl6pPr>
            <a:lvl7pPr marL="749808" indent="-130175" defTabSz="895350" fontAlgn="base">
              <a:spcBef>
                <a:spcPct val="0"/>
              </a:spcBef>
              <a:spcAft>
                <a:spcPct val="0"/>
              </a:spcAft>
              <a:buClr>
                <a:schemeClr val="tx2"/>
              </a:buClr>
              <a:buSzPct val="89000"/>
              <a:buFont typeface="Arial" charset="0"/>
              <a:buChar char="-"/>
              <a:defRPr>
                <a:latin typeface="+mn-lt"/>
              </a:defRPr>
            </a:lvl7pPr>
            <a:lvl8pPr marL="749808" indent="-130175" defTabSz="895350" fontAlgn="base">
              <a:spcBef>
                <a:spcPct val="0"/>
              </a:spcBef>
              <a:spcAft>
                <a:spcPct val="0"/>
              </a:spcAft>
              <a:buClr>
                <a:schemeClr val="tx2"/>
              </a:buClr>
              <a:buSzPct val="89000"/>
              <a:buFont typeface="Arial" charset="0"/>
              <a:buChar char="-"/>
              <a:defRPr>
                <a:latin typeface="+mn-lt"/>
              </a:defRPr>
            </a:lvl8pPr>
            <a:lvl9pPr marL="749808" indent="-130175" defTabSz="895350" fontAlgn="base">
              <a:spcBef>
                <a:spcPct val="0"/>
              </a:spcBef>
              <a:spcAft>
                <a:spcPct val="0"/>
              </a:spcAft>
              <a:buClr>
                <a:schemeClr val="tx2"/>
              </a:buClr>
              <a:buSzPct val="89000"/>
              <a:buFont typeface="Arial" charset="0"/>
              <a:buChar char="-"/>
              <a:defRPr>
                <a:latin typeface="+mn-lt"/>
              </a:defRPr>
            </a:lvl9pPr>
          </a:lstStyle>
          <a:p>
            <a:pPr marL="180975" lvl="2" indent="-180975" defTabSz="913406">
              <a:spcBef>
                <a:spcPts val="100"/>
              </a:spcBef>
              <a:spcAft>
                <a:spcPts val="100"/>
              </a:spcAft>
              <a:buClrTx/>
              <a:buSzTx/>
              <a:buFont typeface="Wingdings" panose="05000000000000000000" pitchFamily="2" charset="2"/>
              <a:buChar char="§"/>
              <a:defRPr/>
            </a:pPr>
            <a:r>
              <a:rPr lang="en-US" sz="1400" kern="0" dirty="0">
                <a:solidFill>
                  <a:prstClr val="black"/>
                </a:solidFill>
                <a:latin typeface="Calibri"/>
              </a:rPr>
              <a:t>PHC services availability</a:t>
            </a:r>
          </a:p>
          <a:p>
            <a:pPr marL="442913" lvl="3" indent="-285750" defTabSz="913406">
              <a:spcBef>
                <a:spcPts val="100"/>
              </a:spcBef>
              <a:spcAft>
                <a:spcPts val="100"/>
              </a:spcAft>
              <a:buClrTx/>
              <a:buSzTx/>
              <a:buFont typeface="Courier New" panose="02070309020205020404" pitchFamily="49" charset="0"/>
              <a:buChar char="o"/>
              <a:defRPr/>
            </a:pPr>
            <a:r>
              <a:rPr lang="en-US" sz="1400" kern="0" dirty="0">
                <a:solidFill>
                  <a:prstClr val="black"/>
                </a:solidFill>
                <a:latin typeface="Calibri"/>
              </a:rPr>
              <a:t>PHC priority setting – Integrated PHC planning</a:t>
            </a:r>
          </a:p>
          <a:p>
            <a:pPr marL="442913" lvl="3" indent="-285750" defTabSz="913406">
              <a:spcBef>
                <a:spcPts val="100"/>
              </a:spcBef>
              <a:spcAft>
                <a:spcPts val="100"/>
              </a:spcAft>
              <a:buClrTx/>
              <a:buSzTx/>
              <a:buFont typeface="Courier New" panose="02070309020205020404" pitchFamily="49" charset="0"/>
              <a:buChar char="o"/>
              <a:defRPr/>
            </a:pPr>
            <a:r>
              <a:rPr lang="en-US" sz="1400" kern="0" dirty="0">
                <a:solidFill>
                  <a:prstClr val="black"/>
                </a:solidFill>
                <a:latin typeface="Calibri"/>
              </a:rPr>
              <a:t>Optimizing service delivery readiness across PHC facilities </a:t>
            </a:r>
            <a:r>
              <a:rPr lang="en-US" sz="1400" b="1" kern="0" dirty="0">
                <a:solidFill>
                  <a:prstClr val="black"/>
                </a:solidFill>
                <a:latin typeface="Calibri"/>
              </a:rPr>
              <a:t>– PHCUOR, BHCPF</a:t>
            </a:r>
          </a:p>
          <a:p>
            <a:pPr marL="180975" lvl="2" indent="-180975" defTabSz="913406">
              <a:spcBef>
                <a:spcPts val="100"/>
              </a:spcBef>
              <a:spcAft>
                <a:spcPts val="100"/>
              </a:spcAft>
              <a:buClrTx/>
              <a:buSzTx/>
              <a:buFont typeface="Wingdings" panose="05000000000000000000" pitchFamily="2" charset="2"/>
              <a:buChar char="§"/>
              <a:defRPr/>
            </a:pPr>
            <a:r>
              <a:rPr lang="en-US" sz="1400" kern="0" dirty="0">
                <a:solidFill>
                  <a:prstClr val="black"/>
                </a:solidFill>
                <a:latin typeface="Calibri"/>
              </a:rPr>
              <a:t>Sustainable Health financing </a:t>
            </a:r>
          </a:p>
          <a:p>
            <a:pPr marL="442913" lvl="3" indent="-285750" defTabSz="913406">
              <a:spcBef>
                <a:spcPts val="100"/>
              </a:spcBef>
              <a:spcAft>
                <a:spcPts val="100"/>
              </a:spcAft>
              <a:buClrTx/>
              <a:buSzTx/>
              <a:buFont typeface="Courier New" panose="02070309020205020404" pitchFamily="49" charset="0"/>
              <a:buChar char="o"/>
              <a:defRPr/>
            </a:pPr>
            <a:r>
              <a:rPr lang="en-US" sz="1400" kern="0" dirty="0">
                <a:solidFill>
                  <a:prstClr val="black"/>
                </a:solidFill>
                <a:latin typeface="Calibri"/>
              </a:rPr>
              <a:t>Rollout of social Health Insurance schemes </a:t>
            </a:r>
          </a:p>
          <a:p>
            <a:pPr marL="442913" lvl="3" indent="-285750" defTabSz="913406">
              <a:spcBef>
                <a:spcPts val="100"/>
              </a:spcBef>
              <a:spcAft>
                <a:spcPts val="100"/>
              </a:spcAft>
              <a:buClrTx/>
              <a:buSzTx/>
              <a:buFont typeface="Courier New" panose="02070309020205020404" pitchFamily="49" charset="0"/>
              <a:buChar char="o"/>
              <a:defRPr/>
            </a:pPr>
            <a:r>
              <a:rPr lang="en-US" sz="1400" kern="0" dirty="0">
                <a:solidFill>
                  <a:prstClr val="black"/>
                </a:solidFill>
                <a:latin typeface="Calibri"/>
              </a:rPr>
              <a:t>Increasing equity and effectiveness of SHISs – BHCPF, VPP</a:t>
            </a:r>
          </a:p>
          <a:p>
            <a:pPr marL="180975" lvl="2" indent="-180975" defTabSz="913406">
              <a:spcBef>
                <a:spcPts val="100"/>
              </a:spcBef>
              <a:spcAft>
                <a:spcPts val="100"/>
              </a:spcAft>
              <a:buClrTx/>
              <a:buSzTx/>
              <a:buFont typeface="Wingdings" panose="05000000000000000000" pitchFamily="2" charset="2"/>
              <a:buChar char="§"/>
              <a:defRPr/>
            </a:pPr>
            <a:r>
              <a:rPr lang="en-US" sz="1400" kern="0" dirty="0">
                <a:solidFill>
                  <a:prstClr val="black"/>
                </a:solidFill>
                <a:latin typeface="Calibri"/>
              </a:rPr>
              <a:t>Capacity building – technical and managerial</a:t>
            </a:r>
          </a:p>
        </p:txBody>
      </p:sp>
      <p:sp>
        <p:nvSpPr>
          <p:cNvPr id="8" name="Rectangle: Diagonal Corners Rounded 7">
            <a:extLst>
              <a:ext uri="{FF2B5EF4-FFF2-40B4-BE49-F238E27FC236}">
                <a16:creationId xmlns:a16="http://schemas.microsoft.com/office/drawing/2014/main" id="{F283D6C4-905B-56AB-29F4-359B7287C237}"/>
              </a:ext>
            </a:extLst>
          </p:cNvPr>
          <p:cNvSpPr/>
          <p:nvPr/>
        </p:nvSpPr>
        <p:spPr bwMode="auto">
          <a:xfrm>
            <a:off x="2381693" y="3502416"/>
            <a:ext cx="5555499" cy="2616265"/>
          </a:xfrm>
          <a:prstGeom prst="round2DiagRect">
            <a:avLst>
              <a:gd name="adj1" fmla="val 0"/>
              <a:gd name="adj2" fmla="val 0"/>
            </a:avLst>
          </a:prstGeom>
          <a:solidFill>
            <a:srgbClr val="4BACC6">
              <a:lumMod val="75000"/>
            </a:srgbClr>
          </a:solidFill>
          <a:ln w="9525">
            <a:noFill/>
            <a:miter lim="800000"/>
            <a:headEnd/>
            <a:tailEnd/>
          </a:ln>
          <a:effectLst/>
        </p:spPr>
        <p:txBody>
          <a:bodyPr vert="horz" wrap="square" lIns="0" tIns="108000" rIns="36000" bIns="36000" numCol="1" rtlCol="0" anchor="t" anchorCtr="0" compatLnSpc="1">
            <a:prstTxWarp prst="textNoShape">
              <a:avLst/>
            </a:prstTxWarp>
            <a:noAutofit/>
          </a:bodyPr>
          <a:lstStyle/>
          <a:p>
            <a:pPr marL="542925" lvl="1" indent="-277813">
              <a:buFont typeface="Wingdings" panose="05000000000000000000" pitchFamily="2" charset="2"/>
              <a:buChar char="§"/>
            </a:pPr>
            <a:r>
              <a:rPr lang="en-US" b="1" dirty="0">
                <a:solidFill>
                  <a:schemeClr val="bg1"/>
                </a:solidFill>
                <a:sym typeface="Arial"/>
              </a:rPr>
              <a:t>Why LSHTM/LSE: </a:t>
            </a:r>
          </a:p>
          <a:p>
            <a:pPr marL="1200150" lvl="2" indent="-285750">
              <a:buFont typeface="Courier New" panose="02070309020205020404" pitchFamily="49" charset="0"/>
              <a:buChar char="o"/>
            </a:pPr>
            <a:r>
              <a:rPr lang="en-US" dirty="0">
                <a:solidFill>
                  <a:schemeClr val="bg1"/>
                </a:solidFill>
                <a:sym typeface="Arial"/>
              </a:rPr>
              <a:t>Acquire knowledge/ hone skills in designing and evaluating service delivery and health financing reforms</a:t>
            </a:r>
          </a:p>
          <a:p>
            <a:pPr marL="542925" lvl="1" indent="-277813">
              <a:buFont typeface="Wingdings" panose="05000000000000000000" pitchFamily="2" charset="2"/>
              <a:buChar char="§"/>
            </a:pPr>
            <a:r>
              <a:rPr lang="en-US" b="1" dirty="0">
                <a:solidFill>
                  <a:schemeClr val="bg1"/>
                </a:solidFill>
                <a:sym typeface="Arial"/>
              </a:rPr>
              <a:t>After LSHTM?: </a:t>
            </a:r>
          </a:p>
          <a:p>
            <a:pPr marL="1200150" lvl="2" indent="-285750">
              <a:buFont typeface="Courier New" panose="02070309020205020404" pitchFamily="49" charset="0"/>
              <a:buChar char="o"/>
            </a:pPr>
            <a:r>
              <a:rPr lang="en-US" dirty="0">
                <a:solidFill>
                  <a:schemeClr val="bg1"/>
                </a:solidFill>
                <a:sym typeface="Arial"/>
              </a:rPr>
              <a:t>Resume my global health career </a:t>
            </a:r>
          </a:p>
          <a:p>
            <a:pPr marL="1200150" lvl="2" indent="-285750">
              <a:buFont typeface="Courier New" panose="02070309020205020404" pitchFamily="49" charset="0"/>
              <a:buChar char="o"/>
            </a:pPr>
            <a:r>
              <a:rPr lang="en-US" dirty="0">
                <a:solidFill>
                  <a:schemeClr val="bg1"/>
                </a:solidFill>
                <a:sym typeface="Arial"/>
              </a:rPr>
              <a:t>Support Nigeria/ Africa to optimize UHC progress</a:t>
            </a:r>
          </a:p>
        </p:txBody>
      </p:sp>
    </p:spTree>
    <p:extLst>
      <p:ext uri="{BB962C8B-B14F-4D97-AF65-F5344CB8AC3E}">
        <p14:creationId xmlns:p14="http://schemas.microsoft.com/office/powerpoint/2010/main" val="1933321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p:bldP spid="6" grpId="0"/>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69C1FC78-4C94-0E87-DFD9-70C610BB8536}"/>
              </a:ext>
            </a:extLst>
          </p:cNvPr>
          <p:cNvGraphicFramePr>
            <a:graphicFrameLocks noChangeAspect="1"/>
          </p:cNvGraphicFramePr>
          <p:nvPr>
            <p:custDataLst>
              <p:tags r:id="rId1"/>
            </p:custDataLst>
            <p:extLst>
              <p:ext uri="{D42A27DB-BD31-4B8C-83A1-F6EECF244321}">
                <p14:modId xmlns:p14="http://schemas.microsoft.com/office/powerpoint/2010/main" val="254188955"/>
              </p:ext>
            </p:extLst>
          </p:nvPr>
        </p:nvGraphicFramePr>
        <p:xfrm>
          <a:off x="1525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78" imgH="379" progId="TCLayout.ActiveDocument.1">
                  <p:embed/>
                </p:oleObj>
              </mc:Choice>
              <mc:Fallback>
                <p:oleObj name="think-cell Slide" r:id="rId3" imgW="378" imgH="379" progId="TCLayout.ActiveDocument.1">
                  <p:embed/>
                  <p:pic>
                    <p:nvPicPr>
                      <p:cNvPr id="6" name="Object 5" hidden="1">
                        <a:extLst>
                          <a:ext uri="{FF2B5EF4-FFF2-40B4-BE49-F238E27FC236}">
                            <a16:creationId xmlns:a16="http://schemas.microsoft.com/office/drawing/2014/main" id="{69C1FC78-4C94-0E87-DFD9-70C610BB8536}"/>
                          </a:ext>
                        </a:extLst>
                      </p:cNvPr>
                      <p:cNvPicPr/>
                      <p:nvPr/>
                    </p:nvPicPr>
                    <p:blipFill>
                      <a:blip r:embed="rId4"/>
                      <a:stretch>
                        <a:fillRect/>
                      </a:stretch>
                    </p:blipFill>
                    <p:spPr>
                      <a:xfrm>
                        <a:off x="1525588" y="1588"/>
                        <a:ext cx="1588" cy="1588"/>
                      </a:xfrm>
                      <a:prstGeom prst="rect">
                        <a:avLst/>
                      </a:prstGeom>
                    </p:spPr>
                  </p:pic>
                </p:oleObj>
              </mc:Fallback>
            </mc:AlternateContent>
          </a:graphicData>
        </a:graphic>
      </p:graphicFrame>
      <p:sp>
        <p:nvSpPr>
          <p:cNvPr id="2" name="TextBox 1">
            <a:extLst>
              <a:ext uri="{FF2B5EF4-FFF2-40B4-BE49-F238E27FC236}">
                <a16:creationId xmlns:a16="http://schemas.microsoft.com/office/drawing/2014/main" id="{7B78E7B3-CE66-E8D5-F55B-8EF8447451F6}"/>
              </a:ext>
            </a:extLst>
          </p:cNvPr>
          <p:cNvSpPr txBox="1"/>
          <p:nvPr/>
        </p:nvSpPr>
        <p:spPr>
          <a:xfrm>
            <a:off x="4358641" y="2788921"/>
            <a:ext cx="4504759" cy="1015663"/>
          </a:xfrm>
          <a:prstGeom prst="rect">
            <a:avLst/>
          </a:prstGeom>
          <a:noFill/>
        </p:spPr>
        <p:txBody>
          <a:bodyPr wrap="none" rtlCol="0">
            <a:spAutoFit/>
          </a:bodyPr>
          <a:lstStyle>
            <a:defPPr>
              <a:defRPr lang="en-US"/>
            </a:defPPr>
            <a:lvl1pPr>
              <a:defRPr sz="6000">
                <a:solidFill>
                  <a:schemeClr val="accent5">
                    <a:lumMod val="50000"/>
                  </a:schemeClr>
                </a:solidFill>
                <a:latin typeface="Algerian" panose="04020705040A02060702" pitchFamily="82" charset="0"/>
              </a:defRPr>
            </a:lvl1pPr>
          </a:lstStyle>
          <a:p>
            <a:r>
              <a:rPr lang="en-US" dirty="0"/>
              <a:t>Thank you </a:t>
            </a:r>
          </a:p>
        </p:txBody>
      </p:sp>
    </p:spTree>
    <p:extLst>
      <p:ext uri="{BB962C8B-B14F-4D97-AF65-F5344CB8AC3E}">
        <p14:creationId xmlns:p14="http://schemas.microsoft.com/office/powerpoint/2010/main" val="217874316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NAME" val="SingleBoatText"/>
</p:tagLst>
</file>

<file path=ppt/tags/tag9.xml><?xml version="1.0" encoding="utf-8"?>
<p:tagLst xmlns:a="http://schemas.openxmlformats.org/drawingml/2006/main" xmlns:r="http://schemas.openxmlformats.org/officeDocument/2006/relationships" xmlns:p="http://schemas.openxmlformats.org/presentationml/2006/main">
  <p:tag name="NAME" val="SingleBoatText"/>
</p:tagLst>
</file>

<file path=ppt/theme/theme1.xml><?xml version="1.0" encoding="utf-8"?>
<a:theme xmlns:a="http://schemas.openxmlformats.org/drawingml/2006/main" name="Basil">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sil" id="{C7F5D59B-612E-4BAD-9ACF-62297CCB3D07}" vid="{3B5C7828-82FD-4EA1-8D68-A38A304A994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Basil</Template>
  <TotalTime>3525</TotalTime>
  <Words>1502</Words>
  <Application>Microsoft Office PowerPoint</Application>
  <PresentationFormat>Widescreen</PresentationFormat>
  <Paragraphs>186</Paragraphs>
  <Slides>7</Slides>
  <Notes>6</Notes>
  <HiddenSlides>0</HiddenSlides>
  <MMClips>0</MMClips>
  <ScaleCrop>false</ScaleCrop>
  <HeadingPairs>
    <vt:vector size="8" baseType="variant">
      <vt:variant>
        <vt:lpstr>Fonts Used</vt:lpstr>
      </vt:variant>
      <vt:variant>
        <vt:i4>11</vt:i4>
      </vt:variant>
      <vt:variant>
        <vt:lpstr>Theme</vt:lpstr>
      </vt:variant>
      <vt:variant>
        <vt:i4>1</vt:i4>
      </vt:variant>
      <vt:variant>
        <vt:lpstr>Embedded OLE Servers</vt:lpstr>
      </vt:variant>
      <vt:variant>
        <vt:i4>1</vt:i4>
      </vt:variant>
      <vt:variant>
        <vt:lpstr>Slide Titles</vt:lpstr>
      </vt:variant>
      <vt:variant>
        <vt:i4>7</vt:i4>
      </vt:variant>
    </vt:vector>
  </HeadingPairs>
  <TitlesOfParts>
    <vt:vector size="20" baseType="lpstr">
      <vt:lpstr>Algerian</vt:lpstr>
      <vt:lpstr>-apple-system</vt:lpstr>
      <vt:lpstr>Arial</vt:lpstr>
      <vt:lpstr>Arial Black</vt:lpstr>
      <vt:lpstr>Calibri</vt:lpstr>
      <vt:lpstr>Calibri Light</vt:lpstr>
      <vt:lpstr>Constantia</vt:lpstr>
      <vt:lpstr>Courier New</vt:lpstr>
      <vt:lpstr>Fira Sans Medium</vt:lpstr>
      <vt:lpstr>Roboto</vt:lpstr>
      <vt:lpstr>Wingdings</vt:lpstr>
      <vt:lpstr>Basil</vt:lpstr>
      <vt:lpstr>think-cell Slide</vt:lpstr>
      <vt:lpstr>My Experience working in Disease Control and Prevention programs in LMICs </vt:lpstr>
      <vt:lpstr>PowerPoint Presentation</vt:lpstr>
      <vt:lpstr>PowerPoint Presentation</vt:lpstr>
      <vt:lpstr>PowerPoint Presentation</vt:lpstr>
      <vt:lpstr>PowerPoint Presentation</vt:lpstr>
      <vt:lpstr>PowerPoint Presentation</vt:lpstr>
      <vt:lpstr>PowerPoint Presentation</vt:lpstr>
    </vt:vector>
  </TitlesOfParts>
  <Company>London School of Hygiene &amp; Tropical Medicine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dc:creator>
  <cp:lastModifiedBy>Abubakar Mohammed</cp:lastModifiedBy>
  <cp:revision>170</cp:revision>
  <cp:lastPrinted>2017-07-26T13:58:10Z</cp:lastPrinted>
  <dcterms:created xsi:type="dcterms:W3CDTF">2013-09-11T10:33:03Z</dcterms:created>
  <dcterms:modified xsi:type="dcterms:W3CDTF">2023-01-24T10:54:16Z</dcterms:modified>
</cp:coreProperties>
</file>