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9.jpg" ContentType="image/jpeg"/>
  <Override PartName="/ppt/media/image10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sldIdLst>
    <p:sldId id="256" r:id="rId6"/>
    <p:sldId id="257" r:id="rId7"/>
    <p:sldId id="258" r:id="rId8"/>
    <p:sldId id="295" r:id="rId9"/>
    <p:sldId id="298" r:id="rId10"/>
    <p:sldId id="259" r:id="rId11"/>
    <p:sldId id="296" r:id="rId12"/>
    <p:sldId id="299" r:id="rId13"/>
    <p:sldId id="297" r:id="rId14"/>
    <p:sldId id="294" r:id="rId1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65FED3-AE38-824F-90E6-15DF30AFAF5A}" v="26" dt="2023-02-15T15:35:19.894"/>
    <p1510:client id="{95E3C5F6-6FCE-5D09-F94E-1926F4DC108F}" v="4" dt="2023-03-17T11:13:16.53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78"/>
  </p:normalViewPr>
  <p:slideViewPr>
    <p:cSldViewPr>
      <p:cViewPr varScale="1">
        <p:scale>
          <a:sx n="117" d="100"/>
          <a:sy n="117" d="100"/>
        </p:scale>
        <p:origin x="172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Phillips" userId="S::lshjp19@lshtm.ac.uk::b103824a-c782-47d0-82ab-6a4a73b824c6" providerId="AD" clId="Web-{95E3C5F6-6FCE-5D09-F94E-1926F4DC108F}"/>
    <pc:docChg chg="modSld">
      <pc:chgData name="Josh Phillips" userId="S::lshjp19@lshtm.ac.uk::b103824a-c782-47d0-82ab-6a4a73b824c6" providerId="AD" clId="Web-{95E3C5F6-6FCE-5D09-F94E-1926F4DC108F}" dt="2023-03-17T11:13:16.535" v="1" actId="20577"/>
      <pc:docMkLst>
        <pc:docMk/>
      </pc:docMkLst>
      <pc:sldChg chg="modSp">
        <pc:chgData name="Josh Phillips" userId="S::lshjp19@lshtm.ac.uk::b103824a-c782-47d0-82ab-6a4a73b824c6" providerId="AD" clId="Web-{95E3C5F6-6FCE-5D09-F94E-1926F4DC108F}" dt="2023-03-17T11:13:16.535" v="1" actId="20577"/>
        <pc:sldMkLst>
          <pc:docMk/>
          <pc:sldMk cId="0" sldId="256"/>
        </pc:sldMkLst>
        <pc:spChg chg="mod">
          <ac:chgData name="Josh Phillips" userId="S::lshjp19@lshtm.ac.uk::b103824a-c782-47d0-82ab-6a4a73b824c6" providerId="AD" clId="Web-{95E3C5F6-6FCE-5D09-F94E-1926F4DC108F}" dt="2023-03-17T11:13:16.535" v="1" actId="20577"/>
          <ac:spMkLst>
            <pc:docMk/>
            <pc:sldMk cId="0" sldId="256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0B2B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6890" y="1458011"/>
            <a:ext cx="3279140" cy="3439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10728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2073" y="218540"/>
            <a:ext cx="1075054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1977" y="3358153"/>
            <a:ext cx="6720044" cy="1732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0B2B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riestopes.org.sl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47" y="1066800"/>
            <a:ext cx="6242303" cy="52730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6505" y="2149729"/>
            <a:ext cx="74180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4000" b="1" spc="-10" dirty="0">
                <a:solidFill>
                  <a:srgbClr val="0B2B1B"/>
                </a:solidFill>
                <a:latin typeface="Arial"/>
                <a:cs typeface="Arial"/>
              </a:rPr>
              <a:t>Student Lead Seminar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211977" y="3358153"/>
            <a:ext cx="7082598" cy="2258952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26034" algn="ctr">
              <a:lnSpc>
                <a:spcPct val="100000"/>
              </a:lnSpc>
              <a:spcBef>
                <a:spcPts val="95"/>
              </a:spcBef>
            </a:pPr>
            <a:r>
              <a:rPr lang="en-GB" spc="-10" dirty="0"/>
              <a:t>Sexual Reproductive Health</a:t>
            </a:r>
            <a:endParaRPr spc="-10" dirty="0"/>
          </a:p>
          <a:p>
            <a:pPr marL="26034">
              <a:lnSpc>
                <a:spcPct val="100000"/>
              </a:lnSpc>
              <a:spcBef>
                <a:spcPts val="15"/>
              </a:spcBef>
            </a:pPr>
            <a:endParaRPr sz="5000" dirty="0"/>
          </a:p>
          <a:p>
            <a:pPr marL="25400" algn="ctr"/>
            <a:r>
              <a:rPr lang="en-GB" sz="3000" b="0" spc="-5" dirty="0">
                <a:latin typeface="Arial MT"/>
              </a:rPr>
              <a:t>Alhaji Mohamed Kamara</a:t>
            </a:r>
            <a:endParaRPr lang="en-GB"/>
          </a:p>
          <a:p>
            <a:pPr marL="26034" algn="ctr">
              <a:lnSpc>
                <a:spcPct val="100000"/>
              </a:lnSpc>
            </a:pPr>
            <a:r>
              <a:rPr lang="en-GB" sz="1600" b="0" spc="-5" dirty="0">
                <a:latin typeface="Arial MT"/>
                <a:cs typeface="Arial MT"/>
              </a:rPr>
              <a:t>MSc. Reproductive and Sexual Health Research </a:t>
            </a:r>
          </a:p>
          <a:p>
            <a:pPr marL="26034" algn="ctr">
              <a:lnSpc>
                <a:spcPct val="100000"/>
              </a:lnSpc>
            </a:pPr>
            <a:r>
              <a:rPr lang="en-GB" sz="1600" b="0" spc="-5" dirty="0">
                <a:latin typeface="Arial MT"/>
                <a:cs typeface="Arial MT"/>
              </a:rPr>
              <a:t>Chevening Scholar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02BC8A62-C19E-3158-55B7-5CE8F50E7AA8}"/>
              </a:ext>
            </a:extLst>
          </p:cNvPr>
          <p:cNvSpPr txBox="1">
            <a:spLocks/>
          </p:cNvSpPr>
          <p:nvPr/>
        </p:nvSpPr>
        <p:spPr>
          <a:xfrm>
            <a:off x="2057400" y="3276600"/>
            <a:ext cx="3124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200" kern="0" spc="-10" dirty="0">
                <a:latin typeface="Arial Black"/>
                <a:cs typeface="Arial Black"/>
              </a:rPr>
              <a:t>THANK YOU</a:t>
            </a:r>
            <a:endParaRPr lang="en-GB" sz="3200" kern="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9960"/>
            <a:ext cx="495045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200" spc="-5" dirty="0">
                <a:solidFill>
                  <a:srgbClr val="FFFFFF"/>
                </a:solidFill>
                <a:latin typeface="Arial MT"/>
                <a:cs typeface="Arial MT"/>
              </a:rPr>
              <a:t>Outline</a:t>
            </a:r>
            <a:endParaRPr sz="32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1140302"/>
            <a:ext cx="8229599" cy="3967753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469901" indent="-457200">
              <a:spcBef>
                <a:spcPts val="1780"/>
              </a:spcBef>
              <a:buFont typeface="Wingdings" pitchFamily="2" charset="2"/>
              <a:buChar char="v"/>
              <a:tabLst>
                <a:tab pos="271780" algn="l"/>
              </a:tabLst>
            </a:pPr>
            <a:r>
              <a:rPr lang="en-GB" sz="2800" spc="-15" dirty="0">
                <a:latin typeface="Calibri"/>
                <a:cs typeface="Calibri"/>
              </a:rPr>
              <a:t>Overview of my organisation</a:t>
            </a:r>
          </a:p>
          <a:p>
            <a:pPr marL="469901" indent="-457200">
              <a:spcBef>
                <a:spcPts val="1780"/>
              </a:spcBef>
              <a:buFont typeface="Wingdings" pitchFamily="2" charset="2"/>
              <a:buChar char="v"/>
              <a:tabLst>
                <a:tab pos="271780" algn="l"/>
              </a:tabLst>
            </a:pPr>
            <a:r>
              <a:rPr lang="en-GB" sz="2800" spc="-15" dirty="0">
                <a:latin typeface="Calibri"/>
                <a:cs typeface="Calibri"/>
              </a:rPr>
              <a:t>Roles &amp; Responsibilities </a:t>
            </a:r>
            <a:endParaRPr lang="en-GB" sz="1400" spc="-15" dirty="0">
              <a:latin typeface="Calibri"/>
              <a:cs typeface="Calibri"/>
            </a:endParaRPr>
          </a:p>
          <a:p>
            <a:pPr marL="469901" indent="-457200">
              <a:spcBef>
                <a:spcPts val="1780"/>
              </a:spcBef>
              <a:buFont typeface="Wingdings" pitchFamily="2" charset="2"/>
              <a:buChar char="v"/>
              <a:tabLst>
                <a:tab pos="271780" algn="l"/>
              </a:tabLst>
            </a:pPr>
            <a:r>
              <a:rPr lang="en-GB" sz="2800" spc="-15" dirty="0">
                <a:latin typeface="Calibri"/>
                <a:cs typeface="Calibri"/>
              </a:rPr>
              <a:t>Why LSHTM </a:t>
            </a:r>
          </a:p>
          <a:p>
            <a:pPr marL="469901" indent="-457200">
              <a:spcBef>
                <a:spcPts val="1780"/>
              </a:spcBef>
              <a:buFont typeface="Wingdings" pitchFamily="2" charset="2"/>
              <a:buChar char="v"/>
              <a:tabLst>
                <a:tab pos="271780" algn="l"/>
              </a:tabLst>
            </a:pPr>
            <a:r>
              <a:rPr lang="en-GB" sz="2800" spc="-15" dirty="0">
                <a:latin typeface="Calibri"/>
                <a:cs typeface="Calibri"/>
              </a:rPr>
              <a:t>Next career step</a:t>
            </a:r>
          </a:p>
          <a:p>
            <a:pPr marL="271780" indent="-259079">
              <a:lnSpc>
                <a:spcPct val="100000"/>
              </a:lnSpc>
              <a:spcBef>
                <a:spcPts val="1780"/>
              </a:spcBef>
              <a:buChar char="•"/>
              <a:tabLst>
                <a:tab pos="271780" algn="l"/>
              </a:tabLst>
            </a:pPr>
            <a:endParaRPr lang="en-GB" sz="2800" spc="-15" dirty="0">
              <a:latin typeface="Calibri"/>
              <a:cs typeface="Calibri"/>
            </a:endParaRPr>
          </a:p>
          <a:p>
            <a:pPr marL="12701">
              <a:lnSpc>
                <a:spcPct val="100000"/>
              </a:lnSpc>
              <a:spcBef>
                <a:spcPts val="1780"/>
              </a:spcBef>
              <a:tabLst>
                <a:tab pos="271780" algn="l"/>
              </a:tabLst>
            </a:pP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9960"/>
            <a:ext cx="594106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3200" spc="-5" dirty="0">
                <a:solidFill>
                  <a:srgbClr val="FFFFFF"/>
                </a:solidFill>
                <a:latin typeface="Arial MT"/>
              </a:rPr>
              <a:t>Overview of my organisation</a:t>
            </a:r>
            <a:br>
              <a:rPr lang="en-GB" sz="3200" spc="-15" dirty="0">
                <a:latin typeface="Calibri"/>
                <a:cs typeface="Calibri"/>
              </a:rPr>
            </a:br>
            <a:endParaRPr sz="3200" spc="-5" dirty="0">
              <a:solidFill>
                <a:srgbClr val="FFFFFF"/>
              </a:solidFill>
              <a:latin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914400"/>
            <a:ext cx="9144000" cy="6814686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lvl="1" algn="l"/>
            <a:r>
              <a:rPr lang="en-GB" sz="2800" b="1" dirty="0">
                <a:solidFill>
                  <a:srgbClr val="212121"/>
                </a:solidFill>
                <a:latin typeface="Calibri" panose="020F0502020204030204" pitchFamily="34" charset="0"/>
              </a:rPr>
              <a:t>MSI Reproductive Choices – Sierra Leone 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(locally known as </a:t>
            </a:r>
            <a:r>
              <a:rPr lang="en-GB" sz="2400" dirty="0">
                <a:solidFill>
                  <a:srgbClr val="00B0F0"/>
                </a:solidFill>
                <a:latin typeface="Calibri" panose="020F0502020204030204" pitchFamily="34" charset="0"/>
              </a:rPr>
              <a:t>“de mammy </a:t>
            </a:r>
            <a:r>
              <a:rPr lang="en-GB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fo</a:t>
            </a:r>
            <a:r>
              <a:rPr lang="en-GB" sz="24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B0F0"/>
                </a:solidFill>
                <a:latin typeface="Calibri" panose="020F0502020204030204" pitchFamily="34" charset="0"/>
              </a:rPr>
              <a:t>welbodi</a:t>
            </a:r>
            <a:r>
              <a:rPr lang="en-GB" sz="2400" dirty="0">
                <a:solidFill>
                  <a:srgbClr val="00B0F0"/>
                </a:solidFill>
                <a:latin typeface="Calibri" panose="020F0502020204030204" pitchFamily="34" charset="0"/>
              </a:rPr>
              <a:t>” 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or </a:t>
            </a:r>
            <a:r>
              <a:rPr lang="en-GB" sz="2400" dirty="0">
                <a:solidFill>
                  <a:srgbClr val="00B0F0"/>
                </a:solidFill>
                <a:latin typeface="Calibri" panose="020F0502020204030204" pitchFamily="34" charset="0"/>
              </a:rPr>
              <a:t>“the mother of health”, 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) </a:t>
            </a:r>
          </a:p>
          <a:p>
            <a:pPr lvl="1" algn="l"/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/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Reputably known as the major actor in the SRH landscape in SL - provider of all modern methods of contraception (STM, LARC, Permanent) post-abortion care. Run a Social Business model approach. </a:t>
            </a:r>
          </a:p>
          <a:p>
            <a:pPr lvl="1" algn="l"/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hlinkClick r:id="rId2"/>
              </a:rPr>
              <a:t>https://www.mariestopes.org.sl</a:t>
            </a:r>
            <a:endParaRPr lang="en-GB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lvl="1" algn="l"/>
            <a:endParaRPr lang="en-GB" sz="2000" b="1" dirty="0">
              <a:solidFill>
                <a:srgbClr val="21212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1F291DD-61A3-04CC-4E37-7D632B7D32F4}"/>
              </a:ext>
            </a:extLst>
          </p:cNvPr>
          <p:cNvSpPr txBox="1">
            <a:spLocks/>
          </p:cNvSpPr>
          <p:nvPr/>
        </p:nvSpPr>
        <p:spPr>
          <a:xfrm>
            <a:off x="33927" y="3886200"/>
            <a:ext cx="4059101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1" algn="l"/>
            <a:r>
              <a:rPr lang="en-GB" sz="2400" b="1" dirty="0">
                <a:solidFill>
                  <a:srgbClr val="212121"/>
                </a:solidFill>
                <a:latin typeface="Calibri" panose="020F0502020204030204" pitchFamily="34" charset="0"/>
              </a:rPr>
              <a:t>Channel of service delivery 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Mobile Outreach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Static Clinics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Social Marketing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Public Sector Strengthening &amp; Advocacy </a:t>
            </a:r>
          </a:p>
          <a:p>
            <a:pPr marL="12700">
              <a:spcBef>
                <a:spcPts val="100"/>
              </a:spcBef>
            </a:pPr>
            <a:endParaRPr lang="en-GB" sz="2000" kern="0" spc="-5" dirty="0">
              <a:solidFill>
                <a:srgbClr val="FFFFFF"/>
              </a:solidFill>
              <a:latin typeface="Arial MT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40BCD967-6836-60F6-720C-CA011E72C872}"/>
              </a:ext>
            </a:extLst>
          </p:cNvPr>
          <p:cNvSpPr txBox="1">
            <a:spLocks/>
          </p:cNvSpPr>
          <p:nvPr/>
        </p:nvSpPr>
        <p:spPr>
          <a:xfrm>
            <a:off x="4571999" y="3733800"/>
            <a:ext cx="4538073" cy="25365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1" indent="-342900">
              <a:buFont typeface="Wingdings" pitchFamily="2" charset="2"/>
              <a:buChar char="v"/>
            </a:pPr>
            <a:r>
              <a:rPr lang="en-GB" sz="2400" b="1" dirty="0">
                <a:solidFill>
                  <a:srgbClr val="212121"/>
                </a:solidFill>
                <a:latin typeface="Calibri" panose="020F0502020204030204" pitchFamily="34" charset="0"/>
              </a:rPr>
              <a:t>Run outpatient </a:t>
            </a:r>
          </a:p>
          <a:p>
            <a:pPr marL="800100" lvl="1" indent="-342900" algn="l">
              <a:buFont typeface="Wingdings" pitchFamily="2" charset="2"/>
              <a:buChar char="q"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Laboratory services</a:t>
            </a:r>
          </a:p>
          <a:p>
            <a:pPr marL="800100" lvl="1" indent="-342900" algn="l">
              <a:buFont typeface="Wingdings" pitchFamily="2" charset="2"/>
              <a:buChar char="q"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Maternal and child health services (ANC,PNC) </a:t>
            </a:r>
          </a:p>
          <a:p>
            <a:pPr marL="800100" lvl="1" indent="-342900" algn="l">
              <a:buFont typeface="Wingdings" pitchFamily="2" charset="2"/>
              <a:buChar char="q"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Testing and treating for STIs, </a:t>
            </a:r>
          </a:p>
          <a:p>
            <a:pPr marL="800100" lvl="1" indent="-342900" algn="l">
              <a:buFont typeface="Wingdings" pitchFamily="2" charset="2"/>
              <a:buChar char="q"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Cervical cancer screening and management (Pap smear &amp; Cryotherapy)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9960"/>
            <a:ext cx="57124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200" spc="-10" dirty="0">
                <a:solidFill>
                  <a:srgbClr val="FFFFFF"/>
                </a:solidFill>
                <a:latin typeface="Arial MT"/>
              </a:rPr>
              <a:t>Role &amp; Responsibilities </a:t>
            </a:r>
            <a:endParaRPr lang="en-GB" sz="32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1183554"/>
            <a:ext cx="9144000" cy="598368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R="0" lvl="1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Deputy Director of Commercial (Clinics &amp; Pharmacies operations) and Marketing – SL &amp; Liberia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Work focused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 on four thematic areas: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Proving overall leadership for the CMD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Ensuring the Sustainability of the program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Advocacy &amp; public engagement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Clinics operations (HR, supply chain)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Major Projects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DFID/FCDO grants, LAD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UNFPA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>
                <a:solidFill>
                  <a:srgbClr val="212121"/>
                </a:solidFill>
                <a:latin typeface="Calibri" panose="020F0502020204030204" pitchFamily="34" charset="0"/>
              </a:rPr>
              <a:t>SL2: 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Saving Lives phase II/Health System Strengthening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>
                <a:solidFill>
                  <a:srgbClr val="212121"/>
                </a:solidFill>
                <a:latin typeface="Calibri" panose="020F0502020204030204" pitchFamily="34" charset="0"/>
              </a:rPr>
              <a:t>WISH: 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Women Integrated Sexual Health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>
                <a:solidFill>
                  <a:srgbClr val="212121"/>
                </a:solidFill>
                <a:latin typeface="Calibri" panose="020F0502020204030204" pitchFamily="34" charset="0"/>
              </a:rPr>
              <a:t>SAFE: 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Safe Abortion for Every Woman </a:t>
            </a:r>
          </a:p>
          <a:p>
            <a:pPr algn="l"/>
            <a:endParaRPr lang="en-GB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75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185845"/>
            <a:ext cx="601726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GB" sz="3200" spc="-10" dirty="0">
                <a:solidFill>
                  <a:srgbClr val="FFFFFF"/>
                </a:solidFill>
                <a:latin typeface="Arial MT"/>
              </a:rPr>
              <a:t>What was it like to work there? 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en-GB" sz="32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991153"/>
            <a:ext cx="9144000" cy="5491247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2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2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2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2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2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2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2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3200" b="1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dirty="0">
                <a:solidFill>
                  <a:srgbClr val="212121"/>
                </a:solidFill>
                <a:latin typeface="Calibri" panose="020F0502020204030204" pitchFamily="34" charset="0"/>
              </a:rPr>
              <a:t>Challenging! </a:t>
            </a: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KPIs (Targets) driven organisation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Stigmatising – Healed from a Muslim family &amp; District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Restrictive environment for abortion services </a:t>
            </a:r>
          </a:p>
          <a:p>
            <a:pPr algn="l"/>
            <a:endParaRPr lang="en-GB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050757C-F559-8E84-C7B6-49BB7585BB8A}"/>
              </a:ext>
            </a:extLst>
          </p:cNvPr>
          <p:cNvSpPr txBox="1">
            <a:spLocks/>
          </p:cNvSpPr>
          <p:nvPr/>
        </p:nvSpPr>
        <p:spPr>
          <a:xfrm>
            <a:off x="0" y="991153"/>
            <a:ext cx="4191000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Fulfilling serving women and girls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Networking </a:t>
            </a: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opportunities with both local &amp; international colleagues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Travels &amp; Exploring (ICPD25)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Learning opportunity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Recognition, promotions and Awards!!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69B031DD-F05B-D524-8666-FD149B4BEE7F}"/>
              </a:ext>
            </a:extLst>
          </p:cNvPr>
          <p:cNvSpPr txBox="1">
            <a:spLocks/>
          </p:cNvSpPr>
          <p:nvPr/>
        </p:nvSpPr>
        <p:spPr>
          <a:xfrm>
            <a:off x="3962399" y="1173221"/>
            <a:ext cx="5075645" cy="407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DF644084-352B-2A1D-3072-84708F805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2666" y="1581666"/>
            <a:ext cx="3026671" cy="2270003"/>
          </a:xfrm>
          <a:prstGeom prst="rect">
            <a:avLst/>
          </a:prstGeom>
        </p:spPr>
      </p:pic>
      <p:pic>
        <p:nvPicPr>
          <p:cNvPr id="9" name="Picture 8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CEAC1052-AA36-A081-2060-008DA19EF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05" y="1203332"/>
            <a:ext cx="2270001" cy="3026669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4994F355-0FB5-3ADE-5A51-D702782E0C4D}"/>
              </a:ext>
            </a:extLst>
          </p:cNvPr>
          <p:cNvSpPr txBox="1">
            <a:spLocks/>
          </p:cNvSpPr>
          <p:nvPr/>
        </p:nvSpPr>
        <p:spPr>
          <a:xfrm>
            <a:off x="5304230" y="4249781"/>
            <a:ext cx="274319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1200" kern="0" spc="-10" dirty="0">
                <a:latin typeface="Arial MT"/>
              </a:rPr>
              <a:t>Awards for outstanding performance  </a:t>
            </a:r>
            <a:r>
              <a:rPr lang="en-GB" sz="1200" kern="0" spc="-10" dirty="0">
                <a:solidFill>
                  <a:srgbClr val="FFFFFF"/>
                </a:solidFill>
                <a:latin typeface="Arial MT"/>
              </a:rPr>
              <a:t>  </a:t>
            </a:r>
            <a:endParaRPr lang="en-GB" sz="1200" kern="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02949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1" y="299960"/>
            <a:ext cx="39662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200" spc="-10" dirty="0">
                <a:solidFill>
                  <a:srgbClr val="FFFFFF"/>
                </a:solidFill>
                <a:latin typeface="Arial MT"/>
              </a:rPr>
              <a:t>Personal story</a:t>
            </a:r>
            <a:endParaRPr sz="3200" spc="-10" dirty="0">
              <a:solidFill>
                <a:srgbClr val="FFFFFF"/>
              </a:solidFill>
              <a:latin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" y="1183554"/>
            <a:ext cx="8915400" cy="5111656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r>
              <a:rPr lang="en-GB" sz="2400" b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Why a career in public health? </a:t>
            </a:r>
            <a:endParaRPr lang="en-GB" sz="2400" b="1" kern="0" spc="-10" dirty="0">
              <a:latin typeface="Arial MT"/>
            </a:endParaRPr>
          </a:p>
          <a:p>
            <a:pPr algn="l"/>
            <a:endParaRPr lang="en-GB" sz="24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My Country’s poor health indicators – MMR, IMR</a:t>
            </a:r>
            <a:endParaRPr lang="en-GB" sz="240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en-GB" sz="240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Health Workforce Gap in Sierra Leone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Fragile Health system – Post Conflict nation, repeated epidemics </a:t>
            </a:r>
            <a:endParaRPr lang="en-GB" sz="240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Contribute to national development </a:t>
            </a:r>
          </a:p>
          <a:p>
            <a:pPr algn="l"/>
            <a:endParaRPr lang="en-GB" sz="24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12700">
              <a:spcBef>
                <a:spcPts val="100"/>
              </a:spcBef>
            </a:pPr>
            <a:r>
              <a:rPr lang="en-GB" sz="2400" b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Why LSHTM? </a:t>
            </a:r>
          </a:p>
          <a:p>
            <a:pPr marL="355600" indent="-342900">
              <a:spcBef>
                <a:spcPts val="100"/>
              </a:spcBef>
              <a:buFont typeface="Wingdings" pitchFamily="2" charset="2"/>
              <a:buChar char="v"/>
            </a:pPr>
            <a:r>
              <a:rPr lang="en-GB" sz="2400" kern="0" spc="-10" dirty="0">
                <a:solidFill>
                  <a:srgbClr val="212121"/>
                </a:solidFill>
                <a:latin typeface="Calibri" panose="020F0502020204030204" pitchFamily="34" charset="0"/>
              </a:rPr>
              <a:t>Reputation</a:t>
            </a:r>
          </a:p>
          <a:p>
            <a:pPr marL="355600" indent="-342900">
              <a:spcBef>
                <a:spcPts val="100"/>
              </a:spcBef>
              <a:buFont typeface="Wingdings" pitchFamily="2" charset="2"/>
              <a:buChar char="v"/>
            </a:pPr>
            <a:r>
              <a:rPr lang="en-GB" sz="2400" kern="0" spc="-10" dirty="0">
                <a:solidFill>
                  <a:srgbClr val="212121"/>
                </a:solidFill>
                <a:latin typeface="Calibri" panose="020F0502020204030204" pitchFamily="34" charset="0"/>
              </a:rPr>
              <a:t>Opportunity –Networking, collaboration, study opportunity</a:t>
            </a:r>
          </a:p>
          <a:p>
            <a:pPr marL="355600" indent="-342900">
              <a:spcBef>
                <a:spcPts val="100"/>
              </a:spcBef>
              <a:buFont typeface="Wingdings" pitchFamily="2" charset="2"/>
              <a:buChar char="v"/>
            </a:pPr>
            <a:r>
              <a:rPr lang="en-GB" sz="2400" kern="0" spc="-10" dirty="0">
                <a:solidFill>
                  <a:srgbClr val="212121"/>
                </a:solidFill>
                <a:latin typeface="Calibri" panose="020F0502020204030204" pitchFamily="34" charset="0"/>
              </a:rPr>
              <a:t>Brand</a:t>
            </a:r>
            <a:endParaRPr lang="en-GB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/>
            <a:endParaRPr lang="en-GB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algn="l"/>
            <a:endParaRPr lang="en-GB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/>
            <a:endParaRPr lang="en-GB" dirty="0">
              <a:solidFill>
                <a:srgbClr val="21212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9960"/>
            <a:ext cx="57124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200" spc="-10" dirty="0">
                <a:solidFill>
                  <a:srgbClr val="FFFFFF"/>
                </a:solidFill>
                <a:latin typeface="Arial MT"/>
              </a:rPr>
              <a:t>Achievement </a:t>
            </a:r>
            <a:endParaRPr lang="en-GB" sz="32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590" y="1183554"/>
            <a:ext cx="7614920" cy="170559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digitalisation of the health system – EHR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Solar Panel introduction – Electricity Challenge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Rebranding and Improving our Laboratories &amp; Clinic infrastructure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GB" sz="2000" dirty="0">
                <a:solidFill>
                  <a:srgbClr val="212121"/>
                </a:solidFill>
                <a:latin typeface="Calibri" panose="020F0502020204030204" pitchFamily="34" charset="0"/>
              </a:rPr>
              <a:t>Cabinet papers signed by the Minister of Health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erson holding a certificate&#10;&#10;Description automatically generated with low confidence">
            <a:extLst>
              <a:ext uri="{FF2B5EF4-FFF2-40B4-BE49-F238E27FC236}">
                <a16:creationId xmlns:a16="http://schemas.microsoft.com/office/drawing/2014/main" id="{F5C22800-CE36-C141-C566-B85B81D2D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" y="2900440"/>
            <a:ext cx="2743200" cy="3657600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C6CEA3A-2DF8-0451-6F83-D437340B8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09" y="2971799"/>
            <a:ext cx="4572001" cy="342900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AF639F2-F44E-FF55-47CE-AEFD9B28F0C4}"/>
              </a:ext>
            </a:extLst>
          </p:cNvPr>
          <p:cNvSpPr txBox="1">
            <a:spLocks/>
          </p:cNvSpPr>
          <p:nvPr/>
        </p:nvSpPr>
        <p:spPr>
          <a:xfrm>
            <a:off x="3178446" y="6459295"/>
            <a:ext cx="274319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1200" kern="0" spc="-10" dirty="0">
                <a:latin typeface="Arial MT"/>
              </a:rPr>
              <a:t>Awards and Farewell gift </a:t>
            </a:r>
            <a:r>
              <a:rPr lang="en-GB" sz="1200" kern="0" spc="-10" dirty="0">
                <a:solidFill>
                  <a:srgbClr val="FFFFFF"/>
                </a:solidFill>
                <a:latin typeface="Arial MT"/>
              </a:rPr>
              <a:t>  </a:t>
            </a:r>
            <a:endParaRPr lang="en-GB" sz="1200" kern="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86285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9960"/>
            <a:ext cx="57124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200" spc="-10" dirty="0">
                <a:solidFill>
                  <a:srgbClr val="FFFFFF"/>
                </a:solidFill>
                <a:latin typeface="Arial MT"/>
              </a:rPr>
              <a:t>Achievement </a:t>
            </a:r>
            <a:endParaRPr lang="en-GB" sz="32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590" y="1183554"/>
            <a:ext cx="7614920" cy="570669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person, orange, aircraft&#10;&#10;Description automatically generated">
            <a:extLst>
              <a:ext uri="{FF2B5EF4-FFF2-40B4-BE49-F238E27FC236}">
                <a16:creationId xmlns:a16="http://schemas.microsoft.com/office/drawing/2014/main" id="{22171E37-B968-CF4D-9EBF-28762D07E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60303" y="4042530"/>
            <a:ext cx="3642304" cy="2628900"/>
          </a:xfrm>
          <a:prstGeom prst="rect">
            <a:avLst/>
          </a:prstGeom>
        </p:spPr>
      </p:pic>
      <p:pic>
        <p:nvPicPr>
          <p:cNvPr id="11" name="Picture 10" descr="A group of people standing around a table with objects on it&#10;&#10;Description automatically generated with low confidence">
            <a:extLst>
              <a:ext uri="{FF2B5EF4-FFF2-40B4-BE49-F238E27FC236}">
                <a16:creationId xmlns:a16="http://schemas.microsoft.com/office/drawing/2014/main" id="{9F3F3C83-501B-9D29-40DE-9D5D7D1BB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14" y="1063457"/>
            <a:ext cx="3642305" cy="2731729"/>
          </a:xfrm>
          <a:prstGeom prst="rect">
            <a:avLst/>
          </a:prstGeom>
        </p:spPr>
      </p:pic>
      <p:pic>
        <p:nvPicPr>
          <p:cNvPr id="13" name="Picture 12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5F025BC6-BB25-06DA-D96D-1F4764AC1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57" r="1" b="19722"/>
          <a:stretch/>
        </p:blipFill>
        <p:spPr>
          <a:xfrm>
            <a:off x="97790" y="1063457"/>
            <a:ext cx="2264410" cy="2975143"/>
          </a:xfrm>
          <a:prstGeom prst="rect">
            <a:avLst/>
          </a:prstGeom>
        </p:spPr>
      </p:pic>
      <p:pic>
        <p:nvPicPr>
          <p:cNvPr id="17" name="Picture 16" descr="A person working on a roof&#10;&#10;Description automatically generated with medium confidence">
            <a:extLst>
              <a:ext uri="{FF2B5EF4-FFF2-40B4-BE49-F238E27FC236}">
                <a16:creationId xmlns:a16="http://schemas.microsoft.com/office/drawing/2014/main" id="{EE1301B4-73A2-D7A4-76BA-0FA2CF768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" y="4198561"/>
            <a:ext cx="3175000" cy="2381250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id="{36B28652-C819-3958-43BB-D94F12CA0294}"/>
              </a:ext>
            </a:extLst>
          </p:cNvPr>
          <p:cNvSpPr txBox="1">
            <a:spLocks/>
          </p:cNvSpPr>
          <p:nvPr/>
        </p:nvSpPr>
        <p:spPr>
          <a:xfrm>
            <a:off x="2362200" y="3436164"/>
            <a:ext cx="9095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1200" kern="0" spc="-10" dirty="0">
                <a:latin typeface="Arial MT"/>
              </a:rPr>
              <a:t>Solar Panel Installation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80147DCD-9EB4-E716-EBFF-16CCB95324EB}"/>
              </a:ext>
            </a:extLst>
          </p:cNvPr>
          <p:cNvSpPr txBox="1">
            <a:spLocks/>
          </p:cNvSpPr>
          <p:nvPr/>
        </p:nvSpPr>
        <p:spPr>
          <a:xfrm>
            <a:off x="4888414" y="3820113"/>
            <a:ext cx="151238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1200" kern="0" spc="-10" dirty="0">
                <a:latin typeface="Arial MT"/>
              </a:rPr>
              <a:t>Field Visit to an island </a:t>
            </a:r>
            <a:r>
              <a:rPr lang="en-GB" sz="1200" kern="0" spc="-10" dirty="0">
                <a:solidFill>
                  <a:srgbClr val="FFFFFF"/>
                </a:solidFill>
                <a:latin typeface="Arial MT"/>
              </a:rPr>
              <a:t>  </a:t>
            </a:r>
            <a:endParaRPr lang="en-GB" sz="1200" kern="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87902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9960"/>
            <a:ext cx="57124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200" spc="-10" dirty="0">
                <a:solidFill>
                  <a:srgbClr val="FFFFFF"/>
                </a:solidFill>
                <a:latin typeface="Arial MT"/>
              </a:rPr>
              <a:t>Career Plan </a:t>
            </a:r>
            <a:endParaRPr lang="en-GB" sz="32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590" y="1183554"/>
            <a:ext cx="7614920" cy="518347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GB" sz="2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Research – Focusing on Maternal health &amp; SRH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Working with UNFPA, WHO, UNICEF</a:t>
            </a:r>
            <a:endParaRPr lang="en-GB" sz="24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Support Health System Strengthening – Epidemic Preparedness &amp; Response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sz="2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Teaching! </a:t>
            </a:r>
          </a:p>
          <a:p>
            <a:pPr lvl="1" algn="l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endParaRPr lang="en-GB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24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Advice 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 passionate about what you do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Be courageous and determined to change society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Learn to do things differently – Engage, ask, learn, take time 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GB" sz="2400" dirty="0">
                <a:solidFill>
                  <a:srgbClr val="212121"/>
                </a:solidFill>
                <a:latin typeface="Calibri" panose="020F0502020204030204" pitchFamily="34" charset="0"/>
              </a:rPr>
              <a:t>Push boundaries!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</a:rPr>
              <a:t>Play the office politics!</a:t>
            </a:r>
          </a:p>
          <a:p>
            <a:pPr algn="l"/>
            <a:endParaRPr lang="en-GB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05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DB068948899343BF891C8DA5845D43" ma:contentTypeVersion="14" ma:contentTypeDescription="Create a new document." ma:contentTypeScope="" ma:versionID="0993ebe54926b74f0d1a6677944a47d8">
  <xsd:schema xmlns:xsd="http://www.w3.org/2001/XMLSchema" xmlns:xs="http://www.w3.org/2001/XMLSchema" xmlns:p="http://schemas.microsoft.com/office/2006/metadata/properties" xmlns:ns2="6a164dda-3779-4169-b957-e287451f6523" xmlns:ns3="3cda90d7-6aa6-4f9a-9ce9-0b73723b7e80" xmlns:ns4="9a31bc9a-f7a3-4a89-89b5-266ffbaeb7ca" targetNamespace="http://schemas.microsoft.com/office/2006/metadata/properties" ma:root="true" ma:fieldsID="eb93dade09cc83adb32b6d22ec78498e" ns2:_="" ns3:_="" ns4:_="">
    <xsd:import namespace="6a164dda-3779-4169-b957-e287451f6523"/>
    <xsd:import namespace="3cda90d7-6aa6-4f9a-9ce9-0b73723b7e80"/>
    <xsd:import namespace="9a31bc9a-f7a3-4a89-89b5-266ffbaeb7ca"/>
    <xsd:element name="properties">
      <xsd:complexType>
        <xsd:sequence>
          <xsd:element name="documentManagement">
            <xsd:complexType>
              <xsd:all>
                <xsd:element ref="ns2:Visibilit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64dda-3779-4169-b957-e287451f6523" elementFormDefault="qualified">
    <xsd:import namespace="http://schemas.microsoft.com/office/2006/documentManagement/types"/>
    <xsd:import namespace="http://schemas.microsoft.com/office/infopath/2007/PartnerControls"/>
    <xsd:element name="Visibility" ma:index="2" nillable="true" ma:displayName="Visibility" ma:default="Internal" ma:description="Items that should be available externally should be marked &lt;strong&gt;External&lt;/strong&gt;" ma:format="RadioButtons" ma:internalName="Visibility">
      <xsd:simpleType>
        <xsd:restriction base="dms:Choice">
          <xsd:enumeration value="Internal"/>
          <xsd:enumeration value="External"/>
        </xsd:restriction>
      </xsd:simpleType>
    </xsd:element>
    <xsd:element name="TaxCatchAll" ma:index="15" nillable="true" ma:displayName="Taxonomy Catch All Column" ma:hidden="true" ma:list="{3bedf8f4-3e04-43c4-b94d-afeb483f8580}" ma:internalName="TaxCatchAll" ma:showField="CatchAllData" ma:web="9a31bc9a-f7a3-4a89-89b5-266ffbaeb7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a90d7-6aa6-4f9a-9ce9-0b73723b7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207403b-203c-4ed3-95cd-88a8521891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1bc9a-f7a3-4a89-89b5-266ffbaeb7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164dda-3779-4169-b957-e287451f6523" xsi:nil="true"/>
    <lcf76f155ced4ddcb4097134ff3c332f xmlns="3cda90d7-6aa6-4f9a-9ce9-0b73723b7e80">
      <Terms xmlns="http://schemas.microsoft.com/office/infopath/2007/PartnerControls"/>
    </lcf76f155ced4ddcb4097134ff3c332f>
    <Visibility xmlns="6a164dda-3779-4169-b957-e287451f6523">Internal</Visibilit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8207403b-203c-4ed3-95cd-88a852189123" ContentTypeId="0x01" PreviousValue="false"/>
</file>

<file path=customXml/itemProps1.xml><?xml version="1.0" encoding="utf-8"?>
<ds:datastoreItem xmlns:ds="http://schemas.openxmlformats.org/officeDocument/2006/customXml" ds:itemID="{2C0301E1-779F-4C96-B639-2B5C080A26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164dda-3779-4169-b957-e287451f6523"/>
    <ds:schemaRef ds:uri="3cda90d7-6aa6-4f9a-9ce9-0b73723b7e80"/>
    <ds:schemaRef ds:uri="9a31bc9a-f7a3-4a89-89b5-266ffbaeb7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50173D-B0CA-4244-B90D-C7ADAEB2B77E}">
  <ds:schemaRefs>
    <ds:schemaRef ds:uri="http://schemas.microsoft.com/office/2006/metadata/properties"/>
    <ds:schemaRef ds:uri="http://schemas.microsoft.com/office/infopath/2007/PartnerControls"/>
    <ds:schemaRef ds:uri="6a164dda-3779-4169-b957-e287451f6523"/>
    <ds:schemaRef ds:uri="3cda90d7-6aa6-4f9a-9ce9-0b73723b7e80"/>
  </ds:schemaRefs>
</ds:datastoreItem>
</file>

<file path=customXml/itemProps3.xml><?xml version="1.0" encoding="utf-8"?>
<ds:datastoreItem xmlns:ds="http://schemas.openxmlformats.org/officeDocument/2006/customXml" ds:itemID="{AE9E62D0-2995-4CE8-ADE7-8D6B2A64A62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2D550F8-99BC-4988-81DC-288EB28A82EF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5346</TotalTime>
  <Words>460</Words>
  <Application>Microsoft Office PowerPoint</Application>
  <PresentationFormat>On-screen Show (4:3)</PresentationFormat>
  <Paragraphs>129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Student Lead Seminar</vt:lpstr>
      <vt:lpstr>Outline</vt:lpstr>
      <vt:lpstr>Overview of my organisation </vt:lpstr>
      <vt:lpstr>Role &amp; Responsibilities </vt:lpstr>
      <vt:lpstr>What was it like to work there?  </vt:lpstr>
      <vt:lpstr>Personal story</vt:lpstr>
      <vt:lpstr>Achievement </vt:lpstr>
      <vt:lpstr>Achievement </vt:lpstr>
      <vt:lpstr>Career Plan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Kathy</dc:creator>
  <cp:lastModifiedBy>Alhaji Mohamed Kamara</cp:lastModifiedBy>
  <cp:revision>4</cp:revision>
  <dcterms:created xsi:type="dcterms:W3CDTF">2023-02-06T17:00:55Z</dcterms:created>
  <dcterms:modified xsi:type="dcterms:W3CDTF">2023-03-17T11:13:24Z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2021-01-11T00:00:00Z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2023-02-06T00:00:00Z</vt:filetime>
  </property>
  <property fmtid="{D5CDD505-2E9C-101B-9397-08002B2CF9AE}" pid="5" name="ContentTypeId">
    <vt:lpwstr>0x0101005CDB068948899343BF891C8DA5845D43</vt:lpwstr>
  </property>
  <property fmtid="{D5CDD505-2E9C-101B-9397-08002B2CF9AE}" pid="6" name="MediaServiceImageTags">
    <vt:lpwstr/>
  </property>
</Properties>
</file>