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6" r:id="rId3"/>
    <p:sldId id="271" r:id="rId4"/>
    <p:sldId id="261" r:id="rId5"/>
    <p:sldId id="262" r:id="rId6"/>
    <p:sldId id="263" r:id="rId7"/>
    <p:sldId id="264" r:id="rId8"/>
    <p:sldId id="257" r:id="rId9"/>
    <p:sldId id="258" r:id="rId10"/>
    <p:sldId id="259" r:id="rId11"/>
    <p:sldId id="260" r:id="rId12"/>
    <p:sldId id="265" r:id="rId13"/>
    <p:sldId id="266" r:id="rId14"/>
    <p:sldId id="267" r:id="rId15"/>
    <p:sldId id="268" r:id="rId16"/>
    <p:sldId id="269" r:id="rId17"/>
    <p:sldId id="270" r:id="rId18"/>
    <p:sldId id="274" r:id="rId19"/>
    <p:sldId id="272" r:id="rId20"/>
    <p:sldId id="275" r:id="rId21"/>
    <p:sldId id="27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0E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41" autoAdjust="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A578F-3EBB-DA90-0870-18D47F1FE0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333B1-B438-B319-3629-2AFEBA62D6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2A0B8-3B72-D12C-2E24-4A271D2DA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06215-EDC1-432C-89A5-9C1CD851FAC5}" type="datetimeFigureOut">
              <a:rPr lang="en-GB" smtClean="0"/>
              <a:t>02/03/2023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3053B-5F6D-5E9B-3165-22E0AD4EB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BAD8E-98E9-D117-EC86-B2E3DF6F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7872A-F049-46AA-8CB4-8EEAB4620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359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2D96E-185B-F4DB-9A02-85F24BB1D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C70B8-10C7-A8E6-4814-90A9E1306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CAD41-9082-5670-5871-CD1E7015B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06215-EDC1-432C-89A5-9C1CD851FAC5}" type="datetimeFigureOut">
              <a:rPr lang="en-GB" smtClean="0"/>
              <a:t>02/03/2023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C1CEB-44B1-48A0-D247-B7A721C7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A929D-B486-AD12-7B34-E3B4EFC94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7872A-F049-46AA-8CB4-8EEAB4620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256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01F657-7A70-9C48-5AFE-16D324F498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CD05E0-4B35-304B-4346-F3AE413F35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2D3B3-FF20-5B9D-12AA-BCF5EC839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06215-EDC1-432C-89A5-9C1CD851FAC5}" type="datetimeFigureOut">
              <a:rPr lang="en-GB" smtClean="0"/>
              <a:t>02/03/2023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1713A-C8C8-5411-C5A0-B7A51BDAD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4BE1E-46AC-0D75-1BB4-5E493556C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7872A-F049-46AA-8CB4-8EEAB4620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095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D5552-25BC-9739-E7EE-98C1E82E6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73834-ACCA-B609-430A-6C8FE5D2EA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D9DB1-C76A-0C58-9B1B-F65971549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06215-EDC1-432C-89A5-9C1CD851FAC5}" type="datetimeFigureOut">
              <a:rPr lang="en-GB" smtClean="0"/>
              <a:t>02/03/2023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2A82A-552B-BC45-D50F-E5251B54D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0B81F-E3B3-BC8F-E3EA-DFCCCBE4D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7872A-F049-46AA-8CB4-8EEAB4620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400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8A813-8940-B0A4-689E-631D56484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5ACCC-85A4-1D3F-C86F-F73595EBE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E34EE-B1A0-0B55-F7DA-9AD2E1229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06215-EDC1-432C-89A5-9C1CD851FAC5}" type="datetimeFigureOut">
              <a:rPr lang="en-GB" smtClean="0"/>
              <a:t>02/03/2023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CFE4E-A2E2-1F92-27FE-5FBE0B37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C7477-54DB-C80F-6CD5-F4AEF723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7872A-F049-46AA-8CB4-8EEAB4620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908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0FB16-CF2F-A33E-0411-BB109A75B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5176B-0DA0-8962-1320-E10877DF29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B852FB-E969-5A9C-F6D2-B13E3258E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B5592-1078-AC1E-1B64-AE1F484CC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06215-EDC1-432C-89A5-9C1CD851FAC5}" type="datetimeFigureOut">
              <a:rPr lang="en-GB" smtClean="0"/>
              <a:t>02/03/2023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2488A-84EC-B9B2-8C81-46A0DF987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5F2283-CF6C-AA0E-32D9-6443D5F56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7872A-F049-46AA-8CB4-8EEAB4620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228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F6BD7-8FDB-B4D5-43E5-66682A3D2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E5CC6-D180-CC37-0FBD-3D9311114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8137A-BA32-6DAA-D712-3DDB81B1A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5C532E-0960-AD80-51AB-9A0C97B976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C5600A-C4AD-CD6A-AE80-CD39C68A20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F25260-72C7-6FA2-CCD1-E60436B24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06215-EDC1-432C-89A5-9C1CD851FAC5}" type="datetimeFigureOut">
              <a:rPr lang="en-GB" smtClean="0"/>
              <a:t>02/03/2023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36546E-8353-ED73-D0C8-85945C2D4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FC681-5A1A-562F-CA2D-E0F905959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7872A-F049-46AA-8CB4-8EEAB4620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213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A4E4D-B2F9-144F-2BED-BC50E71FA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820672-985B-BDB4-5045-E14F148E0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06215-EDC1-432C-89A5-9C1CD851FAC5}" type="datetimeFigureOut">
              <a:rPr lang="en-GB" smtClean="0"/>
              <a:t>02/03/2023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A98B5C-7137-2E84-DCD6-EEA3F911D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56A522-6212-35DA-AA50-77EB164AE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7872A-F049-46AA-8CB4-8EEAB4620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22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18C21E-8A49-0BCF-02DC-B243EDD1F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06215-EDC1-432C-89A5-9C1CD851FAC5}" type="datetimeFigureOut">
              <a:rPr lang="en-GB" smtClean="0"/>
              <a:t>02/03/2023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FE6419-B3AD-AF42-EC08-0AE559833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9CAB3-FCEF-45AD-B638-7877EFBD1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7872A-F049-46AA-8CB4-8EEAB4620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276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EE29B-1EE6-9035-39B8-2DA00F361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12D56-9C12-4766-7EF5-6EDF6B32F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0D05AC-57FC-4A5B-1352-2FA89DDA1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BFAEA2-0D04-690C-6FD2-6245BDC05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06215-EDC1-432C-89A5-9C1CD851FAC5}" type="datetimeFigureOut">
              <a:rPr lang="en-GB" smtClean="0"/>
              <a:t>02/03/2023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73996-2FBD-3529-B3C4-BAE6809BC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46A5AD-AAC1-D44F-B7E0-E9C079A9C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7872A-F049-46AA-8CB4-8EEAB4620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932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E19E3-649F-E464-5499-5B54F2F7B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AE940A-2686-5870-DF55-934C8D073C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6AC77D-885C-99FB-ECBE-7904263C9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4C889-34E0-E888-8E26-B94BCEB27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06215-EDC1-432C-89A5-9C1CD851FAC5}" type="datetimeFigureOut">
              <a:rPr lang="en-GB" smtClean="0"/>
              <a:t>02/03/2023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A722B8-AB8E-98B5-9C9C-1FF48AE83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74DF32-3340-B493-6D46-7C81A88E9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7872A-F049-46AA-8CB4-8EEAB4620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677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AB447-1DDB-0B59-EB2E-4119D4684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1A3B87-2731-ECE7-C8BE-12D6F8AF2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E6D88-3899-3300-A083-AD05F8AC85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06215-EDC1-432C-89A5-9C1CD851FAC5}" type="datetimeFigureOut">
              <a:rPr lang="en-GB" smtClean="0"/>
              <a:t>02/03/2023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BEB92-89E3-48ED-B99B-C7E1ACFA3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42C58-283B-3864-263C-6DC3652D94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7872A-F049-46AA-8CB4-8EEAB4620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8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689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7BBFE-35A6-F91E-B7E8-DD28EDC81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1547"/>
            <a:ext cx="9210261" cy="3014732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AWARENESS: Poor awareness of mental problems in Ghana</a:t>
            </a:r>
          </a:p>
          <a:p>
            <a:endParaRPr lang="en-GB" sz="2000" dirty="0">
              <a:solidFill>
                <a:srgbClr val="210E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AFFORDABLITY: Mental health is not covered by NHIS</a:t>
            </a:r>
          </a:p>
          <a:p>
            <a:endParaRPr lang="en-GB" sz="2000" dirty="0">
              <a:solidFill>
                <a:srgbClr val="210E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POOR ACCESS: Poor access to mental healthcare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55 psychiatrists to serve population of 31 million</a:t>
            </a:r>
          </a:p>
          <a:p>
            <a:pPr marL="0" indent="0">
              <a:buNone/>
            </a:pPr>
            <a:endParaRPr lang="en-GB" sz="2000" dirty="0">
              <a:solidFill>
                <a:srgbClr val="210E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>
              <a:solidFill>
                <a:srgbClr val="210E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C17CB2-53E5-89B9-F2BC-311BE44B1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796" y="2872409"/>
            <a:ext cx="3191204" cy="39855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6C116B-6398-EE2D-9CD3-F125D83130E7}"/>
              </a:ext>
            </a:extLst>
          </p:cNvPr>
          <p:cNvSpPr/>
          <p:nvPr/>
        </p:nvSpPr>
        <p:spPr>
          <a:xfrm>
            <a:off x="0" y="691046"/>
            <a:ext cx="10048461" cy="1301474"/>
          </a:xfrm>
          <a:prstGeom prst="rect">
            <a:avLst/>
          </a:prstGeom>
          <a:solidFill>
            <a:srgbClr val="210E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5D44F3-1D8D-300E-9FE7-CFCF3672033A}"/>
              </a:ext>
            </a:extLst>
          </p:cNvPr>
          <p:cNvSpPr txBox="1">
            <a:spLocks/>
          </p:cNvSpPr>
          <p:nvPr/>
        </p:nvSpPr>
        <p:spPr>
          <a:xfrm>
            <a:off x="778566" y="805622"/>
            <a:ext cx="9144000" cy="1072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she taught me</a:t>
            </a:r>
          </a:p>
        </p:txBody>
      </p:sp>
    </p:spTree>
    <p:extLst>
      <p:ext uri="{BB962C8B-B14F-4D97-AF65-F5344CB8AC3E}">
        <p14:creationId xmlns:p14="http://schemas.microsoft.com/office/powerpoint/2010/main" val="2343896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peelOff"/>
      </p:transition>
    </mc:Choice>
    <mc:Fallback xmlns="">
      <p:transition spd="slow" advClick="0" advTm="2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4B3D6-F100-ADE1-6263-E3285BCE8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70577"/>
            <a:ext cx="9210261" cy="2458140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did not hear from her again</a:t>
            </a:r>
          </a:p>
          <a:p>
            <a:endParaRPr lang="en-GB" sz="2000" dirty="0">
              <a:solidFill>
                <a:srgbClr val="210E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could have happened to her?</a:t>
            </a:r>
          </a:p>
          <a:p>
            <a:endParaRPr lang="en-GB" sz="2000" dirty="0">
              <a:solidFill>
                <a:srgbClr val="210E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could I have done differently?</a:t>
            </a:r>
          </a:p>
          <a:p>
            <a:pPr marL="0" indent="0">
              <a:buNone/>
            </a:pPr>
            <a:endParaRPr lang="en-GB" sz="2000" dirty="0">
              <a:solidFill>
                <a:srgbClr val="210E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3F30F4-0A02-4161-9645-3C511374F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796" y="2872409"/>
            <a:ext cx="3191204" cy="39855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02AB58-38B6-F927-8FB0-102A7211CE44}"/>
              </a:ext>
            </a:extLst>
          </p:cNvPr>
          <p:cNvSpPr/>
          <p:nvPr/>
        </p:nvSpPr>
        <p:spPr>
          <a:xfrm>
            <a:off x="0" y="691046"/>
            <a:ext cx="10048461" cy="1301474"/>
          </a:xfrm>
          <a:prstGeom prst="rect">
            <a:avLst/>
          </a:prstGeom>
          <a:solidFill>
            <a:srgbClr val="210E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453EE6-DD4F-E41B-9EB7-4A176CB2DABA}"/>
              </a:ext>
            </a:extLst>
          </p:cNvPr>
          <p:cNvSpPr txBox="1">
            <a:spLocks/>
          </p:cNvSpPr>
          <p:nvPr/>
        </p:nvSpPr>
        <p:spPr>
          <a:xfrm>
            <a:off x="778566" y="805622"/>
            <a:ext cx="9144000" cy="1072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plot thickens</a:t>
            </a:r>
          </a:p>
        </p:txBody>
      </p:sp>
    </p:spTree>
    <p:extLst>
      <p:ext uri="{BB962C8B-B14F-4D97-AF65-F5344CB8AC3E}">
        <p14:creationId xmlns:p14="http://schemas.microsoft.com/office/powerpoint/2010/main" val="2836441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peelOff"/>
      </p:transition>
    </mc:Choice>
    <mc:Fallback xmlns="">
      <p:transition spd="slow" advClick="0" advTm="2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65832-918B-29D0-78F6-FB6C5115E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94113"/>
            <a:ext cx="9210261" cy="2358749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Foray into the mental health system of Ghana</a:t>
            </a:r>
          </a:p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psychiatrists at the time</a:t>
            </a:r>
          </a:p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 of 31 million</a:t>
            </a:r>
          </a:p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tertiary psychiatric units in Ghana at the time</a:t>
            </a:r>
          </a:p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Insufficient clinical psychologists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7ED9CA-C8B8-4D88-2C7B-37500878B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796" y="2872409"/>
            <a:ext cx="3191204" cy="39855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F08B9F-77EF-4F98-5B93-56DA4810C96B}"/>
              </a:ext>
            </a:extLst>
          </p:cNvPr>
          <p:cNvSpPr/>
          <p:nvPr/>
        </p:nvSpPr>
        <p:spPr>
          <a:xfrm>
            <a:off x="0" y="691046"/>
            <a:ext cx="10048461" cy="1301474"/>
          </a:xfrm>
          <a:prstGeom prst="rect">
            <a:avLst/>
          </a:prstGeom>
          <a:solidFill>
            <a:srgbClr val="210E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E1BB723-0F0C-55DD-BF50-1B785169E394}"/>
              </a:ext>
            </a:extLst>
          </p:cNvPr>
          <p:cNvSpPr txBox="1">
            <a:spLocks/>
          </p:cNvSpPr>
          <p:nvPr/>
        </p:nvSpPr>
        <p:spPr>
          <a:xfrm>
            <a:off x="778566" y="805622"/>
            <a:ext cx="9144000" cy="1072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Moments of reflection 1</a:t>
            </a:r>
          </a:p>
        </p:txBody>
      </p:sp>
    </p:spTree>
    <p:extLst>
      <p:ext uri="{BB962C8B-B14F-4D97-AF65-F5344CB8AC3E}">
        <p14:creationId xmlns:p14="http://schemas.microsoft.com/office/powerpoint/2010/main" val="2987136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peelOff"/>
      </p:transition>
    </mc:Choice>
    <mc:Fallback xmlns="">
      <p:transition spd="slow" advClick="0" advTm="2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0422F-2788-3C62-56FB-638FD1E48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75752"/>
            <a:ext cx="9210261" cy="3601141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MAIN LESSONS FROM THE “TEACHER STORY”</a:t>
            </a:r>
          </a:p>
          <a:p>
            <a:pPr marL="0" indent="0">
              <a:buNone/>
            </a:pPr>
            <a:endParaRPr lang="en-GB" sz="2000" dirty="0">
              <a:solidFill>
                <a:srgbClr val="210E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Lack of  Awareness</a:t>
            </a:r>
          </a:p>
          <a:p>
            <a:endParaRPr lang="en-GB" sz="2000" dirty="0">
              <a:solidFill>
                <a:srgbClr val="210E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Unaffordable</a:t>
            </a:r>
          </a:p>
          <a:p>
            <a:endParaRPr lang="en-GB" sz="2000" dirty="0">
              <a:solidFill>
                <a:srgbClr val="210E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Inaccessible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48A29B-CB67-C225-5C77-D3FEFBB3A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796" y="2872409"/>
            <a:ext cx="3191204" cy="39855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06BB04-D145-F553-798D-A056E9900AB3}"/>
              </a:ext>
            </a:extLst>
          </p:cNvPr>
          <p:cNvSpPr/>
          <p:nvPr/>
        </p:nvSpPr>
        <p:spPr>
          <a:xfrm>
            <a:off x="0" y="691046"/>
            <a:ext cx="10048461" cy="1301474"/>
          </a:xfrm>
          <a:prstGeom prst="rect">
            <a:avLst/>
          </a:prstGeom>
          <a:solidFill>
            <a:srgbClr val="210E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AE13A9-DD73-7F52-6C48-BF0C1B5E094E}"/>
              </a:ext>
            </a:extLst>
          </p:cNvPr>
          <p:cNvSpPr txBox="1">
            <a:spLocks/>
          </p:cNvSpPr>
          <p:nvPr/>
        </p:nvSpPr>
        <p:spPr>
          <a:xfrm>
            <a:off x="778566" y="805622"/>
            <a:ext cx="9144000" cy="1072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Moments of reflection 3</a:t>
            </a:r>
          </a:p>
        </p:txBody>
      </p:sp>
    </p:spTree>
    <p:extLst>
      <p:ext uri="{BB962C8B-B14F-4D97-AF65-F5344CB8AC3E}">
        <p14:creationId xmlns:p14="http://schemas.microsoft.com/office/powerpoint/2010/main" val="3469519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peelOff"/>
      </p:transition>
    </mc:Choice>
    <mc:Fallback xmlns="">
      <p:transition spd="slow" advClick="0" advTm="2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4B20D-68DA-7EEC-3633-A0AAD63F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54356"/>
            <a:ext cx="9210261" cy="2961861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I do to help solve all these 3 challenges.</a:t>
            </a:r>
          </a:p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screening?</a:t>
            </a:r>
          </a:p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screening and referrals with itinerant volunteers?</a:t>
            </a:r>
          </a:p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 intensive.</a:t>
            </a:r>
          </a:p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Labour intensive</a:t>
            </a:r>
          </a:p>
          <a:p>
            <a:endParaRPr lang="en-GB" sz="2000" dirty="0">
              <a:solidFill>
                <a:srgbClr val="210E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4D20FF-6ED5-FD49-1F77-87D942373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796" y="2872409"/>
            <a:ext cx="3191204" cy="39855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66CE7D1-DF49-60D6-0BBA-DD19743BAE09}"/>
              </a:ext>
            </a:extLst>
          </p:cNvPr>
          <p:cNvSpPr/>
          <p:nvPr/>
        </p:nvSpPr>
        <p:spPr>
          <a:xfrm>
            <a:off x="0" y="691046"/>
            <a:ext cx="10048461" cy="1301474"/>
          </a:xfrm>
          <a:prstGeom prst="rect">
            <a:avLst/>
          </a:prstGeom>
          <a:solidFill>
            <a:srgbClr val="210E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7728C37-680B-12CD-F9BD-02481848C7F8}"/>
              </a:ext>
            </a:extLst>
          </p:cNvPr>
          <p:cNvSpPr txBox="1">
            <a:spLocks/>
          </p:cNvSpPr>
          <p:nvPr/>
        </p:nvSpPr>
        <p:spPr>
          <a:xfrm>
            <a:off x="778566" y="805622"/>
            <a:ext cx="9144000" cy="1072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4053695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peelOff"/>
      </p:transition>
    </mc:Choice>
    <mc:Fallback xmlns="">
      <p:transition spd="slow" advClick="0" advTm="2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AD626-777A-C9FC-1FB0-F1AD813D6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5508"/>
            <a:ext cx="9210261" cy="596901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“MOMO/ Mobile Money/MPESA” gamechanger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4C0605-F04D-927C-1E63-AF388D1AE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796" y="2872409"/>
            <a:ext cx="3191204" cy="39855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98F06F-D652-DBC2-DB8C-6A8942F45C16}"/>
              </a:ext>
            </a:extLst>
          </p:cNvPr>
          <p:cNvSpPr/>
          <p:nvPr/>
        </p:nvSpPr>
        <p:spPr>
          <a:xfrm>
            <a:off x="0" y="691046"/>
            <a:ext cx="10048461" cy="1301474"/>
          </a:xfrm>
          <a:prstGeom prst="rect">
            <a:avLst/>
          </a:prstGeom>
          <a:solidFill>
            <a:srgbClr val="210E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859C4C8-5236-CCBF-0B64-14D1C94D39F6}"/>
              </a:ext>
            </a:extLst>
          </p:cNvPr>
          <p:cNvSpPr txBox="1">
            <a:spLocks/>
          </p:cNvSpPr>
          <p:nvPr/>
        </p:nvSpPr>
        <p:spPr>
          <a:xfrm>
            <a:off x="778566" y="805622"/>
            <a:ext cx="9144000" cy="1072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epiphany – mobile phone 						 technology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14FD4B-9E74-D7E7-926A-80C341A19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92" y="2773018"/>
            <a:ext cx="7685640" cy="371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76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peelOff"/>
      </p:transition>
    </mc:Choice>
    <mc:Fallback xmlns="">
      <p:transition spd="slow" advClick="0" advTm="2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4B2FD-C0FF-FE7A-F10E-686FE9E28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63744"/>
            <a:ext cx="9806609" cy="2994853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Expertise support from friends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Graphic Content Producer/Animation</a:t>
            </a:r>
          </a:p>
          <a:p>
            <a:pPr>
              <a:buFontTx/>
              <a:buChar char="-"/>
            </a:pPr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</a:t>
            </a:r>
          </a:p>
          <a:p>
            <a:pPr>
              <a:buFontTx/>
              <a:buChar char="-"/>
            </a:pPr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psychologist </a:t>
            </a:r>
          </a:p>
          <a:p>
            <a:pPr>
              <a:buFontTx/>
              <a:buChar char="-"/>
            </a:pPr>
            <a:endParaRPr lang="en-GB" sz="2000" dirty="0">
              <a:solidFill>
                <a:srgbClr val="210E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8FCF81-0B59-A25B-1B18-DA5E2C526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796" y="2872409"/>
            <a:ext cx="3191204" cy="39855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BE7230-C181-43F3-162B-3604946D9130}"/>
              </a:ext>
            </a:extLst>
          </p:cNvPr>
          <p:cNvSpPr/>
          <p:nvPr/>
        </p:nvSpPr>
        <p:spPr>
          <a:xfrm>
            <a:off x="0" y="691046"/>
            <a:ext cx="10644809" cy="1301474"/>
          </a:xfrm>
          <a:prstGeom prst="rect">
            <a:avLst/>
          </a:prstGeom>
          <a:solidFill>
            <a:srgbClr val="210E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33F6E9-8D6E-C0B1-1B6E-9B18A506112B}"/>
              </a:ext>
            </a:extLst>
          </p:cNvPr>
          <p:cNvSpPr txBox="1">
            <a:spLocks/>
          </p:cNvSpPr>
          <p:nvPr/>
        </p:nvSpPr>
        <p:spPr>
          <a:xfrm>
            <a:off x="778565" y="805622"/>
            <a:ext cx="9637643" cy="1072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Leveraging already existing structures 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7471F1-C847-07E1-D865-94CED9B9F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826" y="2301185"/>
            <a:ext cx="6432507" cy="429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17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peelOff"/>
      </p:transition>
    </mc:Choice>
    <mc:Fallback xmlns="">
      <p:transition spd="slow" advClick="0" advTm="2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CA6A7-5494-C3FD-416B-90CF41A49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943" y="2757833"/>
            <a:ext cx="9428922" cy="1893680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mental health programme in Ghana</a:t>
            </a:r>
          </a:p>
          <a:p>
            <a:endParaRPr lang="en-GB" sz="2000" dirty="0">
              <a:solidFill>
                <a:srgbClr val="210E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mental health nurses</a:t>
            </a:r>
          </a:p>
          <a:p>
            <a:endParaRPr lang="en-GB" sz="2000" dirty="0">
              <a:solidFill>
                <a:srgbClr val="210E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BC1B94-2A11-A276-DF53-2DB8B7933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796" y="2872409"/>
            <a:ext cx="3191204" cy="39855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BDA398-B871-CDC1-3CC4-E11CBB53AA3F}"/>
              </a:ext>
            </a:extLst>
          </p:cNvPr>
          <p:cNvSpPr/>
          <p:nvPr/>
        </p:nvSpPr>
        <p:spPr>
          <a:xfrm>
            <a:off x="0" y="691046"/>
            <a:ext cx="10644809" cy="1301474"/>
          </a:xfrm>
          <a:prstGeom prst="rect">
            <a:avLst/>
          </a:prstGeom>
          <a:solidFill>
            <a:srgbClr val="210E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DC27E9C-E0BD-6802-7476-5E45B7504D74}"/>
              </a:ext>
            </a:extLst>
          </p:cNvPr>
          <p:cNvSpPr txBox="1">
            <a:spLocks/>
          </p:cNvSpPr>
          <p:nvPr/>
        </p:nvSpPr>
        <p:spPr>
          <a:xfrm>
            <a:off x="778565" y="805622"/>
            <a:ext cx="9637643" cy="1072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Leveraging already existing structures 2</a:t>
            </a:r>
          </a:p>
        </p:txBody>
      </p:sp>
    </p:spTree>
    <p:extLst>
      <p:ext uri="{BB962C8B-B14F-4D97-AF65-F5344CB8AC3E}">
        <p14:creationId xmlns:p14="http://schemas.microsoft.com/office/powerpoint/2010/main" val="1102387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peelOff"/>
      </p:transition>
    </mc:Choice>
    <mc:Fallback xmlns="">
      <p:transition spd="slow" advClick="0" advTm="2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AA186-325A-18FB-FAF5-B4357757B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757833"/>
            <a:ext cx="9806609" cy="2557532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psychology interns</a:t>
            </a:r>
          </a:p>
          <a:p>
            <a:endParaRPr lang="en-GB" sz="2000" dirty="0">
              <a:solidFill>
                <a:srgbClr val="210E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Service Programme</a:t>
            </a:r>
          </a:p>
          <a:p>
            <a:endParaRPr lang="en-GB" sz="2400" dirty="0">
              <a:solidFill>
                <a:srgbClr val="210E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2B5B70-A8C7-6813-23D6-E749A2452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796" y="2872409"/>
            <a:ext cx="3191204" cy="39855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BBD923-2D00-8C67-756A-98BF225D9B2C}"/>
              </a:ext>
            </a:extLst>
          </p:cNvPr>
          <p:cNvSpPr/>
          <p:nvPr/>
        </p:nvSpPr>
        <p:spPr>
          <a:xfrm>
            <a:off x="0" y="691046"/>
            <a:ext cx="10644809" cy="1301474"/>
          </a:xfrm>
          <a:prstGeom prst="rect">
            <a:avLst/>
          </a:prstGeom>
          <a:solidFill>
            <a:srgbClr val="210E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228D4DB-8476-C686-07AD-1A83BB205389}"/>
              </a:ext>
            </a:extLst>
          </p:cNvPr>
          <p:cNvSpPr txBox="1">
            <a:spLocks/>
          </p:cNvSpPr>
          <p:nvPr/>
        </p:nvSpPr>
        <p:spPr>
          <a:xfrm>
            <a:off x="778565" y="805622"/>
            <a:ext cx="9637643" cy="1072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Leveraging already existing structures 3</a:t>
            </a:r>
          </a:p>
        </p:txBody>
      </p:sp>
    </p:spTree>
    <p:extLst>
      <p:ext uri="{BB962C8B-B14F-4D97-AF65-F5344CB8AC3E}">
        <p14:creationId xmlns:p14="http://schemas.microsoft.com/office/powerpoint/2010/main" val="1694317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peelOff"/>
      </p:transition>
    </mc:Choice>
    <mc:Fallback xmlns="">
      <p:transition spd="slow" advClick="0" advTm="2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CFFCD-A675-EB4C-6AF9-EF5025E11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73683"/>
            <a:ext cx="9210261" cy="2507836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Social Change </a:t>
            </a:r>
          </a:p>
          <a:p>
            <a:endParaRPr lang="en-GB" sz="2000" dirty="0">
              <a:solidFill>
                <a:srgbClr val="210E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Affordable healthcare for Africans</a:t>
            </a:r>
          </a:p>
          <a:p>
            <a:endParaRPr lang="en-GB" sz="2000" dirty="0">
              <a:solidFill>
                <a:srgbClr val="210E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Accessible healthcare for Africans</a:t>
            </a:r>
          </a:p>
          <a:p>
            <a:endParaRPr lang="en-GB" sz="2000" dirty="0">
              <a:solidFill>
                <a:srgbClr val="210E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>
              <a:solidFill>
                <a:srgbClr val="210E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F68118-89E1-774F-F9E6-E13864630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796" y="2872409"/>
            <a:ext cx="3191204" cy="39855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3DFD42-CEC4-7DAF-95BD-42AA1ABC4DCA}"/>
              </a:ext>
            </a:extLst>
          </p:cNvPr>
          <p:cNvSpPr/>
          <p:nvPr/>
        </p:nvSpPr>
        <p:spPr>
          <a:xfrm>
            <a:off x="0" y="691046"/>
            <a:ext cx="10048461" cy="1301474"/>
          </a:xfrm>
          <a:prstGeom prst="rect">
            <a:avLst/>
          </a:prstGeom>
          <a:solidFill>
            <a:srgbClr val="210E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6EDAAE-8EFF-80A4-2979-B94C8011FA2E}"/>
              </a:ext>
            </a:extLst>
          </p:cNvPr>
          <p:cNvSpPr txBox="1">
            <a:spLocks/>
          </p:cNvSpPr>
          <p:nvPr/>
        </p:nvSpPr>
        <p:spPr>
          <a:xfrm>
            <a:off x="778566" y="805622"/>
            <a:ext cx="9144000" cy="1072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 predestined path?”</a:t>
            </a:r>
          </a:p>
        </p:txBody>
      </p:sp>
    </p:spTree>
    <p:extLst>
      <p:ext uri="{BB962C8B-B14F-4D97-AF65-F5344CB8AC3E}">
        <p14:creationId xmlns:p14="http://schemas.microsoft.com/office/powerpoint/2010/main" val="530615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peelOff"/>
      </p:transition>
    </mc:Choice>
    <mc:Fallback xmlns="">
      <p:transition spd="slow" advClick="0" advTm="2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967261A-0C3B-92BD-5220-AAD5CDA3B122}"/>
              </a:ext>
            </a:extLst>
          </p:cNvPr>
          <p:cNvSpPr/>
          <p:nvPr/>
        </p:nvSpPr>
        <p:spPr>
          <a:xfrm>
            <a:off x="0" y="691046"/>
            <a:ext cx="10048461" cy="1301474"/>
          </a:xfrm>
          <a:prstGeom prst="rect">
            <a:avLst/>
          </a:prstGeom>
          <a:solidFill>
            <a:srgbClr val="210E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BB3E9E-CB7A-88A3-ABFB-53C17DCCCE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8566" y="805622"/>
            <a:ext cx="9144000" cy="1072322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Lessons of a teacher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08C2A5-9462-BE3C-1D4B-30E81A3E5F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566" y="2585657"/>
            <a:ext cx="8802757" cy="3466721"/>
          </a:xfrm>
        </p:spPr>
        <p:txBody>
          <a:bodyPr>
            <a:normAutofit/>
          </a:bodyPr>
          <a:lstStyle/>
          <a:p>
            <a:pPr algn="l"/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 teacher shaped my career and </a:t>
            </a:r>
          </a:p>
          <a:p>
            <a:pPr algn="l"/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inspired me to start Ghana’s first entirely-toll free mental health service</a:t>
            </a:r>
          </a:p>
          <a:p>
            <a:pPr marL="342900" indent="-342900" algn="l">
              <a:buFontTx/>
              <a:buChar char="-"/>
            </a:pPr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role as a medical doctor and  CEO of a telepsychiatry service in Ghana and its lessons</a:t>
            </a:r>
          </a:p>
          <a:p>
            <a:pPr marL="342900" indent="-342900" algn="l">
              <a:buFontTx/>
              <a:buChar char="-"/>
            </a:pPr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Atsu Dede Latey, MD (MSc. HPPF 22/23)</a:t>
            </a:r>
          </a:p>
          <a:p>
            <a:pPr algn="l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FEE570-B6C9-FC4C-D975-32565D501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796" y="2872409"/>
            <a:ext cx="3191204" cy="398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32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peelOff"/>
      </p:transition>
    </mc:Choice>
    <mc:Fallback xmlns="">
      <p:transition spd="slow" advClick="0" advTm="2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C0C15-0FE5-420B-F19C-D313CA833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4539"/>
            <a:ext cx="9021417" cy="3750227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all these, the tax funded National Health Insurance Scheme of Ghana does not cover the cost of treatment of mental health disorders at tertiary facilities in Ghana.</a:t>
            </a:r>
          </a:p>
          <a:p>
            <a:endParaRPr lang="en-GB" sz="2000" dirty="0">
              <a:solidFill>
                <a:srgbClr val="210E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MSc. Health Policy Planning and Financing</a:t>
            </a:r>
          </a:p>
          <a:p>
            <a:endParaRPr lang="en-GB" sz="2000" dirty="0">
              <a:solidFill>
                <a:srgbClr val="210E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Leveraging financing mechanisms to ensure financial security and provide equitable and quality healthcare to Africans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A7BD0E-2930-0464-EC5B-D5CCE7FE7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796" y="2872409"/>
            <a:ext cx="3191204" cy="39855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D9F197-19E9-09B9-B821-5AA2B2C5E921}"/>
              </a:ext>
            </a:extLst>
          </p:cNvPr>
          <p:cNvSpPr/>
          <p:nvPr/>
        </p:nvSpPr>
        <p:spPr>
          <a:xfrm>
            <a:off x="0" y="691046"/>
            <a:ext cx="10048461" cy="1301474"/>
          </a:xfrm>
          <a:prstGeom prst="rect">
            <a:avLst/>
          </a:prstGeom>
          <a:solidFill>
            <a:srgbClr val="210E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D5D59C7-4843-B459-A18D-955D4D6EDD25}"/>
              </a:ext>
            </a:extLst>
          </p:cNvPr>
          <p:cNvSpPr txBox="1">
            <a:spLocks/>
          </p:cNvSpPr>
          <p:nvPr/>
        </p:nvSpPr>
        <p:spPr>
          <a:xfrm>
            <a:off x="778566" y="805622"/>
            <a:ext cx="9144000" cy="1072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it comes together</a:t>
            </a:r>
          </a:p>
        </p:txBody>
      </p:sp>
    </p:spTree>
    <p:extLst>
      <p:ext uri="{BB962C8B-B14F-4D97-AF65-F5344CB8AC3E}">
        <p14:creationId xmlns:p14="http://schemas.microsoft.com/office/powerpoint/2010/main" val="1163727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peelOff"/>
      </p:transition>
    </mc:Choice>
    <mc:Fallback xmlns="">
      <p:transition spd="slow" advClick="0" advTm="2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89306-F696-C486-EACF-B4C9394B5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200" y="2438468"/>
            <a:ext cx="5463209" cy="2199723"/>
          </a:xfrm>
        </p:spPr>
        <p:txBody>
          <a:bodyPr/>
          <a:lstStyle/>
          <a:p>
            <a:pPr marL="0" indent="0">
              <a:buNone/>
            </a:pPr>
            <a:r>
              <a:rPr lang="en-GB" b="0" i="0" dirty="0">
                <a:solidFill>
                  <a:srgbClr val="210E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GB" b="0" i="1" dirty="0">
                <a:solidFill>
                  <a:srgbClr val="210E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teacher affects eternity; he can never tell where his influence stops”. </a:t>
            </a:r>
          </a:p>
          <a:p>
            <a:pPr marL="0" indent="0">
              <a:buNone/>
            </a:pPr>
            <a:r>
              <a:rPr lang="en-GB" b="0" i="0" dirty="0">
                <a:solidFill>
                  <a:srgbClr val="210E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Henry Adams, a 19th century American historian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062018-CEBB-25EA-AE87-A14E6E47E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0" y="0"/>
            <a:ext cx="3376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502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peelOff"/>
      </p:transition>
    </mc:Choice>
    <mc:Fallback xmlns="">
      <p:transition spd="slow" advClick="0" advTm="2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5A19-99D6-8A19-96D4-E682613BB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118" y="2610816"/>
            <a:ext cx="8325678" cy="2348810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</a:t>
            </a:r>
            <a:r>
              <a:rPr lang="en-GB" sz="2000" dirty="0" err="1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MindITGH</a:t>
            </a:r>
            <a:endParaRPr lang="en-GB" sz="2000" dirty="0">
              <a:solidFill>
                <a:srgbClr val="210E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process of starting </a:t>
            </a:r>
            <a:r>
              <a:rPr lang="en-GB" sz="2000" dirty="0" err="1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MindITGH</a:t>
            </a:r>
            <a:endParaRPr lang="en-GB" sz="2000" dirty="0">
              <a:solidFill>
                <a:srgbClr val="210E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Lessons learnt from starting </a:t>
            </a:r>
            <a:r>
              <a:rPr lang="en-GB" sz="2000" dirty="0" err="1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MindITGH</a:t>
            </a:r>
            <a:endParaRPr lang="en-GB" sz="2000" dirty="0">
              <a:solidFill>
                <a:srgbClr val="210E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this shaped my career and the way forward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5ECEA7-FD00-5E48-0A50-968CAB713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796" y="2872409"/>
            <a:ext cx="3191204" cy="39855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59BB4DA-DCF8-EE00-2339-9726BA226C5E}"/>
              </a:ext>
            </a:extLst>
          </p:cNvPr>
          <p:cNvSpPr/>
          <p:nvPr/>
        </p:nvSpPr>
        <p:spPr>
          <a:xfrm>
            <a:off x="0" y="691046"/>
            <a:ext cx="10048461" cy="1301474"/>
          </a:xfrm>
          <a:prstGeom prst="rect">
            <a:avLst/>
          </a:prstGeom>
          <a:solidFill>
            <a:srgbClr val="210E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390D809-86D0-042C-CE51-3FA6DD2AA544}"/>
              </a:ext>
            </a:extLst>
          </p:cNvPr>
          <p:cNvSpPr txBox="1">
            <a:spLocks/>
          </p:cNvSpPr>
          <p:nvPr/>
        </p:nvSpPr>
        <p:spPr>
          <a:xfrm>
            <a:off x="778566" y="805622"/>
            <a:ext cx="9144000" cy="1072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975119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peelOff"/>
      </p:transition>
    </mc:Choice>
    <mc:Fallback xmlns="">
      <p:transition spd="slow" advClick="0" advTm="2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C42FB-2BB4-B4B9-878F-2019C2E7D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42251"/>
            <a:ext cx="7590183" cy="9473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>
              <a:solidFill>
                <a:srgbClr val="210E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8F8126-95CD-E812-9542-1F72A405B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796" y="2872409"/>
            <a:ext cx="3191204" cy="3985591"/>
          </a:xfrm>
          <a:prstGeom prst="rect">
            <a:avLst/>
          </a:prstGeom>
        </p:spPr>
      </p:pic>
      <p:pic>
        <p:nvPicPr>
          <p:cNvPr id="7" name="BBC 1">
            <a:hlinkClick r:id="" action="ppaction://media"/>
            <a:extLst>
              <a:ext uri="{FF2B5EF4-FFF2-40B4-BE49-F238E27FC236}">
                <a16:creationId xmlns:a16="http://schemas.microsoft.com/office/drawing/2014/main" id="{97CE7516-6073-15D8-0B7B-75B4DC6EBF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682" y="1252814"/>
            <a:ext cx="8001000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13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peelOff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C92609-2337-AE1B-BB2E-E8D8CA720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42251"/>
            <a:ext cx="7590183" cy="9473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>
              <a:solidFill>
                <a:srgbClr val="210E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5E4EEA-CC7A-4E4C-2C1D-6670ADD45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796" y="2872409"/>
            <a:ext cx="3191204" cy="3985591"/>
          </a:xfrm>
          <a:prstGeom prst="rect">
            <a:avLst/>
          </a:prstGeom>
        </p:spPr>
      </p:pic>
      <p:pic>
        <p:nvPicPr>
          <p:cNvPr id="9" name="BBC 2">
            <a:hlinkClick r:id="" action="ppaction://media"/>
            <a:extLst>
              <a:ext uri="{FF2B5EF4-FFF2-40B4-BE49-F238E27FC236}">
                <a16:creationId xmlns:a16="http://schemas.microsoft.com/office/drawing/2014/main" id="{5C4A22A5-A418-E910-2F5E-2A2B0EBAE1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682" y="1252814"/>
            <a:ext cx="8001000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63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peelOff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F95892A-87FB-9DE0-DBE5-7FECBFB56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42251"/>
            <a:ext cx="7590183" cy="9473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>
              <a:solidFill>
                <a:srgbClr val="210E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4A0170-3D41-61DD-D7A8-688C2ADEF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796" y="2872409"/>
            <a:ext cx="3191204" cy="3985591"/>
          </a:xfrm>
          <a:prstGeom prst="rect">
            <a:avLst/>
          </a:prstGeom>
        </p:spPr>
      </p:pic>
      <p:pic>
        <p:nvPicPr>
          <p:cNvPr id="9" name="BBC 3">
            <a:hlinkClick r:id="" action="ppaction://media"/>
            <a:extLst>
              <a:ext uri="{FF2B5EF4-FFF2-40B4-BE49-F238E27FC236}">
                <a16:creationId xmlns:a16="http://schemas.microsoft.com/office/drawing/2014/main" id="{0BE5DA4F-7CBA-165C-B8E6-7C3D69FF78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683" y="1252814"/>
            <a:ext cx="8001000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17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peelOff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07BE67-9C7E-F8E4-BDE5-FE3AC86B6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42251"/>
            <a:ext cx="7590183" cy="9473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>
              <a:solidFill>
                <a:srgbClr val="210E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solidFill>
                <a:srgbClr val="210E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6DCB9D-5B06-E63F-AE19-B9656CC99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796" y="2872409"/>
            <a:ext cx="3191204" cy="3985591"/>
          </a:xfrm>
          <a:prstGeom prst="rect">
            <a:avLst/>
          </a:prstGeom>
        </p:spPr>
      </p:pic>
      <p:pic>
        <p:nvPicPr>
          <p:cNvPr id="9" name="BBC 4">
            <a:hlinkClick r:id="" action="ppaction://media"/>
            <a:extLst>
              <a:ext uri="{FF2B5EF4-FFF2-40B4-BE49-F238E27FC236}">
                <a16:creationId xmlns:a16="http://schemas.microsoft.com/office/drawing/2014/main" id="{8E9AAF50-D30D-7EA5-A010-18912B8933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683" y="1252814"/>
            <a:ext cx="8001000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29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peelOff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07913-6955-1354-6A98-5A25A052C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08124"/>
            <a:ext cx="9210261" cy="3444254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Teachers can not tell where their impact ends because they influence generations”</a:t>
            </a:r>
          </a:p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World Health Day, April 2017</a:t>
            </a:r>
          </a:p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- 5</a:t>
            </a:r>
            <a:r>
              <a:rPr lang="en-GB" sz="2000" baseline="30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year of medical school at UGMS</a:t>
            </a:r>
          </a:p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-Published article on ‘How to recognize depression in people’</a:t>
            </a:r>
          </a:p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-Teacher in a remote part of Ghana reads the article and reaches out</a:t>
            </a:r>
          </a:p>
          <a:p>
            <a:r>
              <a:rPr lang="en-GB" sz="2000" dirty="0">
                <a:solidFill>
                  <a:srgbClr val="210E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-She identifies herself as experiencing all symptoms stated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3E3E9-0B86-C9F6-F578-8265EC960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796" y="2872409"/>
            <a:ext cx="3191204" cy="39855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EF3B8E-854F-E8E3-A453-C7BBCD33EDD1}"/>
              </a:ext>
            </a:extLst>
          </p:cNvPr>
          <p:cNvSpPr/>
          <p:nvPr/>
        </p:nvSpPr>
        <p:spPr>
          <a:xfrm>
            <a:off x="0" y="691046"/>
            <a:ext cx="10048461" cy="1301474"/>
          </a:xfrm>
          <a:prstGeom prst="rect">
            <a:avLst/>
          </a:prstGeom>
          <a:solidFill>
            <a:srgbClr val="210E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A5A66D-B629-09FC-EB0B-5277E1DBDB8C}"/>
              </a:ext>
            </a:extLst>
          </p:cNvPr>
          <p:cNvSpPr txBox="1">
            <a:spLocks/>
          </p:cNvSpPr>
          <p:nvPr/>
        </p:nvSpPr>
        <p:spPr>
          <a:xfrm>
            <a:off x="778566" y="805622"/>
            <a:ext cx="9144000" cy="1072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plot</a:t>
            </a:r>
          </a:p>
        </p:txBody>
      </p:sp>
    </p:spTree>
    <p:extLst>
      <p:ext uri="{BB962C8B-B14F-4D97-AF65-F5344CB8AC3E}">
        <p14:creationId xmlns:p14="http://schemas.microsoft.com/office/powerpoint/2010/main" val="800753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peelOff"/>
      </p:transition>
    </mc:Choice>
    <mc:Fallback xmlns="">
      <p:transition spd="slow" advClick="0" advTm="2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68179-5B4D-FA07-472B-894F4DE6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51090"/>
            <a:ext cx="9210261" cy="2857846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210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She reaches out for help</a:t>
            </a:r>
          </a:p>
          <a:p>
            <a:r>
              <a:rPr lang="en-GB" sz="2000" dirty="0">
                <a:solidFill>
                  <a:srgbClr val="210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She had just lost her baby and was in a turbulent relationship</a:t>
            </a:r>
          </a:p>
          <a:p>
            <a:r>
              <a:rPr lang="en-GB" sz="2000" dirty="0">
                <a:solidFill>
                  <a:srgbClr val="210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-She desperately needed help </a:t>
            </a:r>
          </a:p>
          <a:p>
            <a:r>
              <a:rPr lang="en-GB" sz="2000" dirty="0">
                <a:solidFill>
                  <a:srgbClr val="210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-She lived miles away</a:t>
            </a:r>
          </a:p>
          <a:p>
            <a:r>
              <a:rPr lang="en-GB" sz="2000" dirty="0">
                <a:solidFill>
                  <a:srgbClr val="210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She did not know her problem was a mental health one</a:t>
            </a:r>
          </a:p>
          <a:p>
            <a:r>
              <a:rPr lang="en-GB" sz="2000" dirty="0">
                <a:solidFill>
                  <a:srgbClr val="210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-The help I got for her was expensive and far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A0BEBB-D25B-717D-C571-B8CCBC02A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796" y="2872409"/>
            <a:ext cx="3191204" cy="39855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BF7839-866C-D605-E622-B9362C186B27}"/>
              </a:ext>
            </a:extLst>
          </p:cNvPr>
          <p:cNvSpPr/>
          <p:nvPr/>
        </p:nvSpPr>
        <p:spPr>
          <a:xfrm>
            <a:off x="0" y="691046"/>
            <a:ext cx="10048461" cy="1301474"/>
          </a:xfrm>
          <a:prstGeom prst="rect">
            <a:avLst/>
          </a:prstGeom>
          <a:solidFill>
            <a:srgbClr val="210E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AA2488A-71E5-9E0E-A676-7B28923459B4}"/>
              </a:ext>
            </a:extLst>
          </p:cNvPr>
          <p:cNvSpPr txBox="1">
            <a:spLocks/>
          </p:cNvSpPr>
          <p:nvPr/>
        </p:nvSpPr>
        <p:spPr>
          <a:xfrm>
            <a:off x="778566" y="805622"/>
            <a:ext cx="9144000" cy="1072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the story unfolds</a:t>
            </a:r>
          </a:p>
        </p:txBody>
      </p:sp>
    </p:spTree>
    <p:extLst>
      <p:ext uri="{BB962C8B-B14F-4D97-AF65-F5344CB8AC3E}">
        <p14:creationId xmlns:p14="http://schemas.microsoft.com/office/powerpoint/2010/main" val="124224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peelOff"/>
      </p:transition>
    </mc:Choice>
    <mc:Fallback xmlns="">
      <p:transition spd="slow" advClick="0" advTm="2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DB068948899343BF891C8DA5845D43" ma:contentTypeVersion="14" ma:contentTypeDescription="Create a new document." ma:contentTypeScope="" ma:versionID="0993ebe54926b74f0d1a6677944a47d8">
  <xsd:schema xmlns:xsd="http://www.w3.org/2001/XMLSchema" xmlns:xs="http://www.w3.org/2001/XMLSchema" xmlns:p="http://schemas.microsoft.com/office/2006/metadata/properties" xmlns:ns2="6a164dda-3779-4169-b957-e287451f6523" xmlns:ns3="3cda90d7-6aa6-4f9a-9ce9-0b73723b7e80" xmlns:ns4="9a31bc9a-f7a3-4a89-89b5-266ffbaeb7ca" targetNamespace="http://schemas.microsoft.com/office/2006/metadata/properties" ma:root="true" ma:fieldsID="eb93dade09cc83adb32b6d22ec78498e" ns2:_="" ns3:_="" ns4:_="">
    <xsd:import namespace="6a164dda-3779-4169-b957-e287451f6523"/>
    <xsd:import namespace="3cda90d7-6aa6-4f9a-9ce9-0b73723b7e80"/>
    <xsd:import namespace="9a31bc9a-f7a3-4a89-89b5-266ffbaeb7ca"/>
    <xsd:element name="properties">
      <xsd:complexType>
        <xsd:sequence>
          <xsd:element name="documentManagement">
            <xsd:complexType>
              <xsd:all>
                <xsd:element ref="ns2:Visibility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164dda-3779-4169-b957-e287451f6523" elementFormDefault="qualified">
    <xsd:import namespace="http://schemas.microsoft.com/office/2006/documentManagement/types"/>
    <xsd:import namespace="http://schemas.microsoft.com/office/infopath/2007/PartnerControls"/>
    <xsd:element name="Visibility" ma:index="2" nillable="true" ma:displayName="Visibility" ma:default="Internal" ma:description="Items that should be available externally should be marked &lt;strong&gt;External&lt;/strong&gt;" ma:format="RadioButtons" ma:internalName="Visibility">
      <xsd:simpleType>
        <xsd:restriction base="dms:Choice">
          <xsd:enumeration value="Internal"/>
          <xsd:enumeration value="External"/>
        </xsd:restriction>
      </xsd:simpleType>
    </xsd:element>
    <xsd:element name="TaxCatchAll" ma:index="15" nillable="true" ma:displayName="Taxonomy Catch All Column" ma:hidden="true" ma:list="{3bedf8f4-3e04-43c4-b94d-afeb483f8580}" ma:internalName="TaxCatchAll" ma:showField="CatchAllData" ma:web="9a31bc9a-f7a3-4a89-89b5-266ffbaeb7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da90d7-6aa6-4f9a-9ce9-0b73723b7e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8207403b-203c-4ed3-95cd-88a85218912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31bc9a-f7a3-4a89-89b5-266ffbaeb7c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8207403b-203c-4ed3-95cd-88a852189123" ContentTypeId="0x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132243-6775-4508-8228-721E4350578B}"/>
</file>

<file path=customXml/itemProps2.xml><?xml version="1.0" encoding="utf-8"?>
<ds:datastoreItem xmlns:ds="http://schemas.openxmlformats.org/officeDocument/2006/customXml" ds:itemID="{2328E629-C11A-4F23-ADF5-ABD790033081}"/>
</file>

<file path=customXml/itemProps3.xml><?xml version="1.0" encoding="utf-8"?>
<ds:datastoreItem xmlns:ds="http://schemas.openxmlformats.org/officeDocument/2006/customXml" ds:itemID="{68B902E6-B880-4981-A54F-641AAF05E324}"/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535</Words>
  <Application>Microsoft Office PowerPoint</Application>
  <PresentationFormat>Widescreen</PresentationFormat>
  <Paragraphs>102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The Lessons of a teacher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Lessons of a teacher</dc:title>
  <dc:creator>Dede Latey</dc:creator>
  <cp:lastModifiedBy>Dede Latey</cp:lastModifiedBy>
  <cp:revision>22</cp:revision>
  <dcterms:created xsi:type="dcterms:W3CDTF">2023-03-01T23:28:08Z</dcterms:created>
  <dcterms:modified xsi:type="dcterms:W3CDTF">2023-03-02T22:42:01Z</dcterms:modified>
</cp:coreProperties>
</file>