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58" r:id="rId4"/>
    <p:sldId id="260" r:id="rId5"/>
    <p:sldId id="261" r:id="rId6"/>
    <p:sldId id="279" r:id="rId7"/>
    <p:sldId id="259" r:id="rId8"/>
    <p:sldId id="263" r:id="rId9"/>
    <p:sldId id="265" r:id="rId10"/>
    <p:sldId id="280" r:id="rId11"/>
    <p:sldId id="276" r:id="rId12"/>
    <p:sldId id="277" r:id="rId13"/>
    <p:sldId id="268" r:id="rId14"/>
    <p:sldId id="281" r:id="rId15"/>
    <p:sldId id="267" r:id="rId16"/>
    <p:sldId id="269" r:id="rId17"/>
    <p:sldId id="282" r:id="rId18"/>
    <p:sldId id="266" r:id="rId19"/>
    <p:sldId id="278" r:id="rId20"/>
    <p:sldId id="264" r:id="rId21"/>
    <p:sldId id="2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1"/>
    <p:restoredTop sz="94673"/>
  </p:normalViewPr>
  <p:slideViewPr>
    <p:cSldViewPr snapToGrid="0">
      <p:cViewPr varScale="1">
        <p:scale>
          <a:sx n="96" d="100"/>
          <a:sy n="96" d="100"/>
        </p:scale>
        <p:origin x="200" y="8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C83135-E685-464E-8039-011987847AD1}" type="datetimeFigureOut">
              <a:rPr lang="en-US" smtClean="0"/>
              <a:t>3/2/23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91DE7CE-798E-634C-BE10-1F1D1421EFC1}" type="slidenum">
              <a:rPr lang="en-US" smtClean="0"/>
              <a:t>‹#›</a:t>
            </a:fld>
            <a:endParaRPr lang="en-US"/>
          </a:p>
        </p:txBody>
      </p:sp>
    </p:spTree>
    <p:extLst>
      <p:ext uri="{BB962C8B-B14F-4D97-AF65-F5344CB8AC3E}">
        <p14:creationId xmlns:p14="http://schemas.microsoft.com/office/powerpoint/2010/main" val="3133168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DE7CE-798E-634C-BE10-1F1D1421EFC1}" type="slidenum">
              <a:rPr lang="en-US" smtClean="0"/>
              <a:t>11</a:t>
            </a:fld>
            <a:endParaRPr lang="en-US"/>
          </a:p>
        </p:txBody>
      </p:sp>
    </p:spTree>
    <p:extLst>
      <p:ext uri="{BB962C8B-B14F-4D97-AF65-F5344CB8AC3E}">
        <p14:creationId xmlns:p14="http://schemas.microsoft.com/office/powerpoint/2010/main" val="1601020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1DE7CE-798E-634C-BE10-1F1D1421EFC1}" type="slidenum">
              <a:rPr lang="en-US" smtClean="0"/>
              <a:t>12</a:t>
            </a:fld>
            <a:endParaRPr lang="en-US"/>
          </a:p>
        </p:txBody>
      </p:sp>
    </p:spTree>
    <p:extLst>
      <p:ext uri="{BB962C8B-B14F-4D97-AF65-F5344CB8AC3E}">
        <p14:creationId xmlns:p14="http://schemas.microsoft.com/office/powerpoint/2010/main" val="3915321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Core Group Model</a:t>
            </a:r>
          </a:p>
        </p:txBody>
      </p:sp>
      <p:sp>
        <p:nvSpPr>
          <p:cNvPr id="4" name="Slide Number Placeholder 3"/>
          <p:cNvSpPr>
            <a:spLocks noGrp="1"/>
          </p:cNvSpPr>
          <p:nvPr>
            <p:ph type="sldNum" sz="quarter" idx="5"/>
          </p:nvPr>
        </p:nvSpPr>
        <p:spPr/>
        <p:txBody>
          <a:bodyPr/>
          <a:lstStyle/>
          <a:p>
            <a:fld id="{C91DE7CE-798E-634C-BE10-1F1D1421EFC1}" type="slidenum">
              <a:rPr lang="en-US" smtClean="0"/>
              <a:t>13</a:t>
            </a:fld>
            <a:endParaRPr lang="en-US"/>
          </a:p>
        </p:txBody>
      </p:sp>
    </p:spTree>
    <p:extLst>
      <p:ext uri="{BB962C8B-B14F-4D97-AF65-F5344CB8AC3E}">
        <p14:creationId xmlns:p14="http://schemas.microsoft.com/office/powerpoint/2010/main" val="19462389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268C9-B28E-37DC-3DD9-3B5540860C4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2CECC726-2D49-8D89-63D7-8662FC5D217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C03885A-5F10-18D8-3B34-62700D78936C}"/>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5" name="Footer Placeholder 4">
            <a:extLst>
              <a:ext uri="{FF2B5EF4-FFF2-40B4-BE49-F238E27FC236}">
                <a16:creationId xmlns:a16="http://schemas.microsoft.com/office/drawing/2014/main" id="{5EE1057D-847C-356C-74E3-DBF6DD10D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E88608-E5E3-A2A6-BCB4-AEA0FF5C937E}"/>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347512714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ACC77-6177-A144-C536-EF86FEEABCB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CDCE7A4-5B2C-3ADA-3097-712ADB7F3B4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38988E-DBC1-71B2-4026-D65ABA44D9A1}"/>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5" name="Footer Placeholder 4">
            <a:extLst>
              <a:ext uri="{FF2B5EF4-FFF2-40B4-BE49-F238E27FC236}">
                <a16:creationId xmlns:a16="http://schemas.microsoft.com/office/drawing/2014/main" id="{B1DBB0E4-21F1-18BC-88DC-F234DDC6DF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8E664-E868-C2F6-BEB5-FEDD588A7ACA}"/>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248624309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D0B4AC-EDAC-F869-07C1-5DF6474791FD}"/>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7BB81E1-51C7-CD6B-8DB0-3A57A80B0D1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3FE136-509D-D424-6DC5-B0901301DB4E}"/>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5" name="Footer Placeholder 4">
            <a:extLst>
              <a:ext uri="{FF2B5EF4-FFF2-40B4-BE49-F238E27FC236}">
                <a16:creationId xmlns:a16="http://schemas.microsoft.com/office/drawing/2014/main" id="{B6281C87-86BC-FB08-AF03-66A5B3D7E9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7C85AE-812E-6FDF-A146-A5EFE8DACAD4}"/>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386045130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D71E4-6529-17E2-F5EB-4F9C328594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896B4C8-8399-4159-189A-FA32E48CE0C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DCA9FE3-18D9-1BD8-C7D6-C9226E86EFFE}"/>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5" name="Footer Placeholder 4">
            <a:extLst>
              <a:ext uri="{FF2B5EF4-FFF2-40B4-BE49-F238E27FC236}">
                <a16:creationId xmlns:a16="http://schemas.microsoft.com/office/drawing/2014/main" id="{A6653FEA-5B4A-F6CD-538E-411DF9A761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8FE372-42CD-C0DF-8099-8A742FB16672}"/>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414492740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0F385-ACB3-0D64-7A42-09A14F343482}"/>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36021C4-C9B9-69D5-2C6D-A498F1CF26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9E93BFC-2ED6-1033-5BB7-1F01E176F97C}"/>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5" name="Footer Placeholder 4">
            <a:extLst>
              <a:ext uri="{FF2B5EF4-FFF2-40B4-BE49-F238E27FC236}">
                <a16:creationId xmlns:a16="http://schemas.microsoft.com/office/drawing/2014/main" id="{61D72D27-B04F-7F48-048C-4A3CD4A307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787649-5C6C-40A3-D3FC-3141D14C6A70}"/>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370373119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71E82-9E04-512B-6778-05D83AF7D8E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5DEAD6A-DC80-9B12-66FA-2B65FFC7894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5290BF5-036E-EE92-ED5A-372D6E2150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999AD61-1E31-D4E0-0B84-D7BCF02C0D67}"/>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6" name="Footer Placeholder 5">
            <a:extLst>
              <a:ext uri="{FF2B5EF4-FFF2-40B4-BE49-F238E27FC236}">
                <a16:creationId xmlns:a16="http://schemas.microsoft.com/office/drawing/2014/main" id="{5C15AEF0-7B8E-4361-F897-FCE686779B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AB2231-D45F-F403-785C-24C4DB29871E}"/>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156211443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E5EB4-4A50-5162-016D-B7FEC4AAF25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F21D2E-4E2C-9607-822E-610DAC0C18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D766C15-53A8-5012-BE90-6264F5CE7A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5E62991B-BCA5-BBD0-92E3-B0BB586981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544D2BC-D5D2-FC47-6039-F1AFC410D6B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71A479F-939D-8689-744D-018EFB6C03F2}"/>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8" name="Footer Placeholder 7">
            <a:extLst>
              <a:ext uri="{FF2B5EF4-FFF2-40B4-BE49-F238E27FC236}">
                <a16:creationId xmlns:a16="http://schemas.microsoft.com/office/drawing/2014/main" id="{4406EEDA-A0E3-6E1F-8B1D-D02761EB6C6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DBFB83C-FC6D-644F-197F-170E550EACAF}"/>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266128931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CEE3C-EBED-DC05-6FB4-95BC226BF56E}"/>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44DF369B-97EE-C644-FEED-8B466FDA464C}"/>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4" name="Footer Placeholder 3">
            <a:extLst>
              <a:ext uri="{FF2B5EF4-FFF2-40B4-BE49-F238E27FC236}">
                <a16:creationId xmlns:a16="http://schemas.microsoft.com/office/drawing/2014/main" id="{1BCF6AA6-0324-E8AE-879E-E22106B61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7BCDBF-BF6D-1F5B-E5B1-0BBCE950A8A6}"/>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51963222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12CE5D-8553-D595-E1DE-635BDD8D4E2B}"/>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3" name="Footer Placeholder 2">
            <a:extLst>
              <a:ext uri="{FF2B5EF4-FFF2-40B4-BE49-F238E27FC236}">
                <a16:creationId xmlns:a16="http://schemas.microsoft.com/office/drawing/2014/main" id="{B36512DA-69AE-6AC8-AEB9-C1C193094D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9D3F580-DB14-661C-5D4F-A330695B6E1B}"/>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295465747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6F1C0-1328-850F-B496-7A57D6B2E05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7C3C35E-B2E9-4059-FB53-95D33731AC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CEDC186-CA23-FAE1-F854-D2CE51DCAC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73F9BED-D40F-1587-6151-4D7D95027BD4}"/>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6" name="Footer Placeholder 5">
            <a:extLst>
              <a:ext uri="{FF2B5EF4-FFF2-40B4-BE49-F238E27FC236}">
                <a16:creationId xmlns:a16="http://schemas.microsoft.com/office/drawing/2014/main" id="{A7BA84A8-81B9-93E0-0CA1-7E8C31C16D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923D0-1F25-3DF7-C796-E8B97DC5397B}"/>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141247844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B4385-C426-9B7F-02D0-ECE4C9E060D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67CD9E8-A6D7-8FB2-BD7E-7AD6C31378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DF955E-3460-C237-F7B9-62ADA5601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9BA727C-2CD5-D784-CFB2-30E9D503D044}"/>
              </a:ext>
            </a:extLst>
          </p:cNvPr>
          <p:cNvSpPr>
            <a:spLocks noGrp="1"/>
          </p:cNvSpPr>
          <p:nvPr>
            <p:ph type="dt" sz="half" idx="10"/>
          </p:nvPr>
        </p:nvSpPr>
        <p:spPr/>
        <p:txBody>
          <a:bodyPr/>
          <a:lstStyle/>
          <a:p>
            <a:fld id="{27B47247-415C-2345-84CD-B65DA88707CA}" type="datetimeFigureOut">
              <a:rPr lang="en-US" smtClean="0"/>
              <a:t>3/2/23</a:t>
            </a:fld>
            <a:endParaRPr lang="en-US"/>
          </a:p>
        </p:txBody>
      </p:sp>
      <p:sp>
        <p:nvSpPr>
          <p:cNvPr id="6" name="Footer Placeholder 5">
            <a:extLst>
              <a:ext uri="{FF2B5EF4-FFF2-40B4-BE49-F238E27FC236}">
                <a16:creationId xmlns:a16="http://schemas.microsoft.com/office/drawing/2014/main" id="{CE9B8BD3-C738-BF53-F086-EB75BF10AB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4F9B00-A586-ED80-A87F-143C69D1973C}"/>
              </a:ext>
            </a:extLst>
          </p:cNvPr>
          <p:cNvSpPr>
            <a:spLocks noGrp="1"/>
          </p:cNvSpPr>
          <p:nvPr>
            <p:ph type="sldNum" sz="quarter" idx="12"/>
          </p:nvPr>
        </p:nvSpPr>
        <p:spPr/>
        <p:txBody>
          <a:bodyPr/>
          <a:lstStyle/>
          <a:p>
            <a:fld id="{E3939E87-078D-2A4F-8154-81D74EA77E44}" type="slidenum">
              <a:rPr lang="en-US" smtClean="0"/>
              <a:t>‹#›</a:t>
            </a:fld>
            <a:endParaRPr lang="en-US"/>
          </a:p>
        </p:txBody>
      </p:sp>
    </p:spTree>
    <p:extLst>
      <p:ext uri="{BB962C8B-B14F-4D97-AF65-F5344CB8AC3E}">
        <p14:creationId xmlns:p14="http://schemas.microsoft.com/office/powerpoint/2010/main" val="359656440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1366B-C932-A37A-FD8E-D65A08B614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4A3671F-DC07-C9EF-0199-AB400407DA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9532148-F18A-71F3-DDB8-EA14A0BC1F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B47247-415C-2345-84CD-B65DA88707CA}" type="datetimeFigureOut">
              <a:rPr lang="en-US" smtClean="0"/>
              <a:t>3/2/23</a:t>
            </a:fld>
            <a:endParaRPr lang="en-US"/>
          </a:p>
        </p:txBody>
      </p:sp>
      <p:sp>
        <p:nvSpPr>
          <p:cNvPr id="5" name="Footer Placeholder 4">
            <a:extLst>
              <a:ext uri="{FF2B5EF4-FFF2-40B4-BE49-F238E27FC236}">
                <a16:creationId xmlns:a16="http://schemas.microsoft.com/office/drawing/2014/main" id="{3E460B9D-DE6A-5569-FCB5-49F3230AC1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95C6D59-342E-B6DA-0FC0-687CE355E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939E87-078D-2A4F-8154-81D74EA77E44}" type="slidenum">
              <a:rPr lang="en-US" smtClean="0"/>
              <a:t>‹#›</a:t>
            </a:fld>
            <a:endParaRPr lang="en-US"/>
          </a:p>
        </p:txBody>
      </p:sp>
    </p:spTree>
    <p:extLst>
      <p:ext uri="{BB962C8B-B14F-4D97-AF65-F5344CB8AC3E}">
        <p14:creationId xmlns:p14="http://schemas.microsoft.com/office/powerpoint/2010/main" val="428436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21.png"/><Relationship Id="rId7"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7.sv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8.pn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A30E8-8A2D-4593-0176-5BEA7408A0F2}"/>
              </a:ext>
            </a:extLst>
          </p:cNvPr>
          <p:cNvSpPr>
            <a:spLocks noGrp="1"/>
          </p:cNvSpPr>
          <p:nvPr>
            <p:ph type="ctrTitle"/>
          </p:nvPr>
        </p:nvSpPr>
        <p:spPr/>
        <p:txBody>
          <a:bodyPr/>
          <a:lstStyle/>
          <a:p>
            <a:r>
              <a:rPr lang="en-US" dirty="0"/>
              <a:t>Sawyer Patterson</a:t>
            </a:r>
          </a:p>
        </p:txBody>
      </p:sp>
      <p:sp>
        <p:nvSpPr>
          <p:cNvPr id="3" name="Subtitle 2">
            <a:extLst>
              <a:ext uri="{FF2B5EF4-FFF2-40B4-BE49-F238E27FC236}">
                <a16:creationId xmlns:a16="http://schemas.microsoft.com/office/drawing/2014/main" id="{03955D57-429B-6DE9-48B4-0BC935D7CAAE}"/>
              </a:ext>
            </a:extLst>
          </p:cNvPr>
          <p:cNvSpPr>
            <a:spLocks noGrp="1"/>
          </p:cNvSpPr>
          <p:nvPr>
            <p:ph type="subTitle" idx="1"/>
          </p:nvPr>
        </p:nvSpPr>
        <p:spPr/>
        <p:txBody>
          <a:bodyPr/>
          <a:lstStyle/>
          <a:p>
            <a:r>
              <a:rPr lang="en-US" dirty="0" err="1"/>
              <a:t>Mpox</a:t>
            </a:r>
            <a:r>
              <a:rPr lang="en-US" dirty="0"/>
              <a:t> (monkey pox) Response</a:t>
            </a:r>
          </a:p>
        </p:txBody>
      </p:sp>
    </p:spTree>
    <p:extLst>
      <p:ext uri="{BB962C8B-B14F-4D97-AF65-F5344CB8AC3E}">
        <p14:creationId xmlns:p14="http://schemas.microsoft.com/office/powerpoint/2010/main" val="249375632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2D40A14F-EB7E-07EA-30AD-F8AB1B36AF4F}"/>
              </a:ext>
            </a:extLst>
          </p:cNvPr>
          <p:cNvPicPr>
            <a:picLocks noChangeAspect="1"/>
          </p:cNvPicPr>
          <p:nvPr/>
        </p:nvPicPr>
        <p:blipFill>
          <a:blip r:embed="rId2"/>
          <a:stretch>
            <a:fillRect/>
          </a:stretch>
        </p:blipFill>
        <p:spPr>
          <a:xfrm>
            <a:off x="2882128" y="764809"/>
            <a:ext cx="5500255" cy="5756860"/>
          </a:xfrm>
          <a:prstGeom prst="rect">
            <a:avLst/>
          </a:prstGeom>
        </p:spPr>
      </p:pic>
      <p:pic>
        <p:nvPicPr>
          <p:cNvPr id="9218" name="Picture 2" descr="BC Community Health Data">
            <a:extLst>
              <a:ext uri="{FF2B5EF4-FFF2-40B4-BE49-F238E27FC236}">
                <a16:creationId xmlns:a16="http://schemas.microsoft.com/office/drawing/2014/main" id="{5B12170A-4890-B3DB-87B0-FB499E0BA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831"/>
            <a:ext cx="3628697" cy="151195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Vancouver Coastal Health - Early Psychosis Intervention">
            <a:extLst>
              <a:ext uri="{FF2B5EF4-FFF2-40B4-BE49-F238E27FC236}">
                <a16:creationId xmlns:a16="http://schemas.microsoft.com/office/drawing/2014/main" id="{A3483E93-0BBB-6DB3-21FA-E3F8DE53E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524578"/>
            <a:ext cx="4632919" cy="1260585"/>
          </a:xfrm>
          <a:prstGeom prst="rect">
            <a:avLst/>
          </a:prstGeom>
          <a:noFill/>
          <a:extLst>
            <a:ext uri="{909E8E84-426E-40DD-AFC4-6F175D3DCCD1}">
              <a14:hiddenFill xmlns:a14="http://schemas.microsoft.com/office/drawing/2010/main">
                <a:solidFill>
                  <a:srgbClr val="FFFFFF"/>
                </a:solidFill>
              </a14:hiddenFill>
            </a:ext>
          </a:extLst>
        </p:spPr>
      </p:pic>
      <p:sp>
        <p:nvSpPr>
          <p:cNvPr id="9" name="Left-right-up Arrow 8">
            <a:extLst>
              <a:ext uri="{FF2B5EF4-FFF2-40B4-BE49-F238E27FC236}">
                <a16:creationId xmlns:a16="http://schemas.microsoft.com/office/drawing/2014/main" id="{1636DFAB-CBC7-D089-1D54-78EBA59AA393}"/>
              </a:ext>
            </a:extLst>
          </p:cNvPr>
          <p:cNvSpPr/>
          <p:nvPr/>
        </p:nvSpPr>
        <p:spPr>
          <a:xfrm rot="5400000">
            <a:off x="284217" y="2270666"/>
            <a:ext cx="3060262" cy="2464944"/>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782E7A1-163D-62A4-CE38-DB58BAF18C6A}"/>
              </a:ext>
            </a:extLst>
          </p:cNvPr>
          <p:cNvSpPr txBox="1"/>
          <p:nvPr/>
        </p:nvSpPr>
        <p:spPr>
          <a:xfrm>
            <a:off x="4109545" y="515007"/>
            <a:ext cx="1418896" cy="923330"/>
          </a:xfrm>
          <a:prstGeom prst="rect">
            <a:avLst/>
          </a:prstGeom>
          <a:noFill/>
        </p:spPr>
        <p:txBody>
          <a:bodyPr wrap="square" rtlCol="0">
            <a:spAutoFit/>
          </a:bodyPr>
          <a:lstStyle/>
          <a:p>
            <a:r>
              <a:rPr lang="en-US" dirty="0"/>
              <a:t>Ring Vaccination Strategy</a:t>
            </a:r>
          </a:p>
        </p:txBody>
      </p:sp>
      <p:sp>
        <p:nvSpPr>
          <p:cNvPr id="11" name="TextBox 10">
            <a:extLst>
              <a:ext uri="{FF2B5EF4-FFF2-40B4-BE49-F238E27FC236}">
                <a16:creationId xmlns:a16="http://schemas.microsoft.com/office/drawing/2014/main" id="{A936CD64-D152-8ECE-4530-69F9E02287D6}"/>
              </a:ext>
            </a:extLst>
          </p:cNvPr>
          <p:cNvSpPr txBox="1"/>
          <p:nvPr/>
        </p:nvSpPr>
        <p:spPr>
          <a:xfrm>
            <a:off x="5840958" y="6152337"/>
            <a:ext cx="2393540" cy="369332"/>
          </a:xfrm>
          <a:prstGeom prst="rect">
            <a:avLst/>
          </a:prstGeom>
          <a:noFill/>
        </p:spPr>
        <p:txBody>
          <a:bodyPr wrap="none" rtlCol="0">
            <a:spAutoFit/>
          </a:bodyPr>
          <a:lstStyle/>
          <a:p>
            <a:r>
              <a:rPr lang="en-GB" dirty="0"/>
              <a:t>(Choudhary et al. 2022)</a:t>
            </a:r>
            <a:endParaRPr lang="en-US" dirty="0"/>
          </a:p>
        </p:txBody>
      </p:sp>
      <p:sp>
        <p:nvSpPr>
          <p:cNvPr id="12" name="Right Arrow 11">
            <a:extLst>
              <a:ext uri="{FF2B5EF4-FFF2-40B4-BE49-F238E27FC236}">
                <a16:creationId xmlns:a16="http://schemas.microsoft.com/office/drawing/2014/main" id="{0E9D11BB-9A11-DE41-531A-5ACCC03A1F78}"/>
              </a:ext>
            </a:extLst>
          </p:cNvPr>
          <p:cNvSpPr/>
          <p:nvPr/>
        </p:nvSpPr>
        <p:spPr>
          <a:xfrm>
            <a:off x="8253662" y="3150010"/>
            <a:ext cx="1213562" cy="706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151DD97C-9F88-850D-D93E-CEE4025CA1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674821" y="3233060"/>
            <a:ext cx="2517179" cy="623205"/>
          </a:xfrm>
          <a:prstGeom prst="rect">
            <a:avLst/>
          </a:prstGeom>
        </p:spPr>
      </p:pic>
    </p:spTree>
    <p:extLst>
      <p:ext uri="{BB962C8B-B14F-4D97-AF65-F5344CB8AC3E}">
        <p14:creationId xmlns:p14="http://schemas.microsoft.com/office/powerpoint/2010/main" val="14027045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ealth Canada on Significant Changes: Guidance for Implementation | RegDesk">
            <a:extLst>
              <a:ext uri="{FF2B5EF4-FFF2-40B4-BE49-F238E27FC236}">
                <a16:creationId xmlns:a16="http://schemas.microsoft.com/office/drawing/2014/main" id="{AEBA6758-7A87-BE9E-076F-50BDC207DB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12" b="24859"/>
          <a:stretch/>
        </p:blipFill>
        <p:spPr bwMode="auto">
          <a:xfrm>
            <a:off x="-6983" y="5709398"/>
            <a:ext cx="3019742" cy="869501"/>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a:extLst>
              <a:ext uri="{FF2B5EF4-FFF2-40B4-BE49-F238E27FC236}">
                <a16:creationId xmlns:a16="http://schemas.microsoft.com/office/drawing/2014/main" id="{151DD97C-9F88-850D-D93E-CEE4025CA1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41786" y="3036911"/>
            <a:ext cx="2517179" cy="623205"/>
          </a:xfrm>
          <a:prstGeom prst="rect">
            <a:avLst/>
          </a:prstGeom>
        </p:spPr>
      </p:pic>
      <p:pic>
        <p:nvPicPr>
          <p:cNvPr id="2" name="Picture 6" descr="How good is the monkeypox vaccine? | Q and A | HIV i-Base">
            <a:extLst>
              <a:ext uri="{FF2B5EF4-FFF2-40B4-BE49-F238E27FC236}">
                <a16:creationId xmlns:a16="http://schemas.microsoft.com/office/drawing/2014/main" id="{BE149CB9-3F11-1F2F-A209-1C56ECEBCF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378" y="2376721"/>
            <a:ext cx="1102163" cy="1685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E6C7DD-AA95-0CB3-E584-7040862BC445}"/>
              </a:ext>
            </a:extLst>
          </p:cNvPr>
          <p:cNvSpPr txBox="1"/>
          <p:nvPr/>
        </p:nvSpPr>
        <p:spPr>
          <a:xfrm>
            <a:off x="1383273" y="3056127"/>
            <a:ext cx="1745991" cy="584775"/>
          </a:xfrm>
          <a:prstGeom prst="rect">
            <a:avLst/>
          </a:prstGeom>
          <a:noFill/>
        </p:spPr>
        <p:txBody>
          <a:bodyPr wrap="none" rtlCol="0">
            <a:spAutoFit/>
          </a:bodyPr>
          <a:lstStyle/>
          <a:p>
            <a:r>
              <a:rPr lang="en-US" sz="3200" dirty="0"/>
              <a:t>Clinicians</a:t>
            </a:r>
            <a:endParaRPr lang="en-US" dirty="0"/>
          </a:p>
        </p:txBody>
      </p:sp>
      <p:pic>
        <p:nvPicPr>
          <p:cNvPr id="5" name="Picture 4" descr="Vancouver Coastal Health - Early Psychosis Intervention">
            <a:extLst>
              <a:ext uri="{FF2B5EF4-FFF2-40B4-BE49-F238E27FC236}">
                <a16:creationId xmlns:a16="http://schemas.microsoft.com/office/drawing/2014/main" id="{F675C3BD-D5BC-302B-B945-D1C9F38C3B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6122"/>
            <a:ext cx="4632919" cy="1260585"/>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a:extLst>
              <a:ext uri="{FF2B5EF4-FFF2-40B4-BE49-F238E27FC236}">
                <a16:creationId xmlns:a16="http://schemas.microsoft.com/office/drawing/2014/main" id="{4A696443-EA78-2B9D-BA79-DCF29BF7A148}"/>
              </a:ext>
            </a:extLst>
          </p:cNvPr>
          <p:cNvSpPr/>
          <p:nvPr/>
        </p:nvSpPr>
        <p:spPr>
          <a:xfrm>
            <a:off x="2057644" y="1632484"/>
            <a:ext cx="618819" cy="1249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E515C33F-B4C0-C863-51B9-9A7DEADE9506}"/>
              </a:ext>
            </a:extLst>
          </p:cNvPr>
          <p:cNvSpPr/>
          <p:nvPr/>
        </p:nvSpPr>
        <p:spPr>
          <a:xfrm rot="10800000">
            <a:off x="419049" y="4181425"/>
            <a:ext cx="618819" cy="1249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C978AA07-0679-A360-3971-863343FBAC36}"/>
              </a:ext>
            </a:extLst>
          </p:cNvPr>
          <p:cNvSpPr/>
          <p:nvPr/>
        </p:nvSpPr>
        <p:spPr>
          <a:xfrm rot="16200000">
            <a:off x="3219893" y="2965339"/>
            <a:ext cx="618819" cy="800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9C2E5C0-F78A-D475-FA5E-751CCEA7927B}"/>
              </a:ext>
            </a:extLst>
          </p:cNvPr>
          <p:cNvSpPr txBox="1"/>
          <p:nvPr/>
        </p:nvSpPr>
        <p:spPr>
          <a:xfrm>
            <a:off x="1218243" y="2505955"/>
            <a:ext cx="490840" cy="830997"/>
          </a:xfrm>
          <a:prstGeom prst="rect">
            <a:avLst/>
          </a:prstGeom>
          <a:noFill/>
        </p:spPr>
        <p:txBody>
          <a:bodyPr wrap="none" rtlCol="0">
            <a:spAutoFit/>
          </a:bodyPr>
          <a:lstStyle/>
          <a:p>
            <a:r>
              <a:rPr lang="en-US" sz="4800" b="1" dirty="0"/>
              <a:t>+</a:t>
            </a:r>
          </a:p>
        </p:txBody>
      </p:sp>
      <p:pic>
        <p:nvPicPr>
          <p:cNvPr id="20484" name="Picture 4" descr="Provincial Health Services Authority | The Center for Health Design">
            <a:extLst>
              <a:ext uri="{FF2B5EF4-FFF2-40B4-BE49-F238E27FC236}">
                <a16:creationId xmlns:a16="http://schemas.microsoft.com/office/drawing/2014/main" id="{BE0A4DBD-F23B-8E70-AD88-1C9B0BBA4D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3644" y="5764703"/>
            <a:ext cx="2393541" cy="75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30061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ealth Canada on Significant Changes: Guidance for Implementation | RegDesk">
            <a:extLst>
              <a:ext uri="{FF2B5EF4-FFF2-40B4-BE49-F238E27FC236}">
                <a16:creationId xmlns:a16="http://schemas.microsoft.com/office/drawing/2014/main" id="{AEBA6758-7A87-BE9E-076F-50BDC207DB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312" b="24859"/>
          <a:stretch/>
        </p:blipFill>
        <p:spPr bwMode="auto">
          <a:xfrm>
            <a:off x="-6983" y="5709398"/>
            <a:ext cx="3019742" cy="8695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Diagram&#10;&#10;Description automatically generated">
            <a:extLst>
              <a:ext uri="{FF2B5EF4-FFF2-40B4-BE49-F238E27FC236}">
                <a16:creationId xmlns:a16="http://schemas.microsoft.com/office/drawing/2014/main" id="{2D40A14F-EB7E-07EA-30AD-F8AB1B36AF4F}"/>
              </a:ext>
            </a:extLst>
          </p:cNvPr>
          <p:cNvPicPr>
            <a:picLocks noChangeAspect="1"/>
          </p:cNvPicPr>
          <p:nvPr/>
        </p:nvPicPr>
        <p:blipFill>
          <a:blip r:embed="rId4"/>
          <a:stretch>
            <a:fillRect/>
          </a:stretch>
        </p:blipFill>
        <p:spPr>
          <a:xfrm>
            <a:off x="6691745" y="666229"/>
            <a:ext cx="5500255" cy="5756860"/>
          </a:xfrm>
          <a:prstGeom prst="rect">
            <a:avLst/>
          </a:prstGeom>
        </p:spPr>
      </p:pic>
      <p:sp>
        <p:nvSpPr>
          <p:cNvPr id="11" name="TextBox 10">
            <a:extLst>
              <a:ext uri="{FF2B5EF4-FFF2-40B4-BE49-F238E27FC236}">
                <a16:creationId xmlns:a16="http://schemas.microsoft.com/office/drawing/2014/main" id="{A936CD64-D152-8ECE-4530-69F9E02287D6}"/>
              </a:ext>
            </a:extLst>
          </p:cNvPr>
          <p:cNvSpPr txBox="1"/>
          <p:nvPr/>
        </p:nvSpPr>
        <p:spPr>
          <a:xfrm>
            <a:off x="9798460" y="5822439"/>
            <a:ext cx="2393540" cy="369332"/>
          </a:xfrm>
          <a:prstGeom prst="rect">
            <a:avLst/>
          </a:prstGeom>
          <a:noFill/>
        </p:spPr>
        <p:txBody>
          <a:bodyPr wrap="none" rtlCol="0">
            <a:spAutoFit/>
          </a:bodyPr>
          <a:lstStyle/>
          <a:p>
            <a:r>
              <a:rPr lang="en-GB" dirty="0"/>
              <a:t>(Choudhary et al. 2022)</a:t>
            </a:r>
            <a:endParaRPr lang="en-US" dirty="0"/>
          </a:p>
        </p:txBody>
      </p:sp>
      <p:pic>
        <p:nvPicPr>
          <p:cNvPr id="13" name="Graphic 12">
            <a:extLst>
              <a:ext uri="{FF2B5EF4-FFF2-40B4-BE49-F238E27FC236}">
                <a16:creationId xmlns:a16="http://schemas.microsoft.com/office/drawing/2014/main" id="{151DD97C-9F88-850D-D93E-CEE4025CA17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41786" y="3036911"/>
            <a:ext cx="2517179" cy="623205"/>
          </a:xfrm>
          <a:prstGeom prst="rect">
            <a:avLst/>
          </a:prstGeom>
        </p:spPr>
      </p:pic>
      <p:pic>
        <p:nvPicPr>
          <p:cNvPr id="2" name="Picture 6" descr="How good is the monkeypox vaccine? | Q and A | HIV i-Base">
            <a:extLst>
              <a:ext uri="{FF2B5EF4-FFF2-40B4-BE49-F238E27FC236}">
                <a16:creationId xmlns:a16="http://schemas.microsoft.com/office/drawing/2014/main" id="{BE149CB9-3F11-1F2F-A209-1C56ECEBCF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7378" y="2376721"/>
            <a:ext cx="1102163" cy="1685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9E6C7DD-AA95-0CB3-E584-7040862BC445}"/>
              </a:ext>
            </a:extLst>
          </p:cNvPr>
          <p:cNvSpPr txBox="1"/>
          <p:nvPr/>
        </p:nvSpPr>
        <p:spPr>
          <a:xfrm>
            <a:off x="1383273" y="3056127"/>
            <a:ext cx="1745991" cy="584775"/>
          </a:xfrm>
          <a:prstGeom prst="rect">
            <a:avLst/>
          </a:prstGeom>
          <a:noFill/>
        </p:spPr>
        <p:txBody>
          <a:bodyPr wrap="none" rtlCol="0">
            <a:spAutoFit/>
          </a:bodyPr>
          <a:lstStyle/>
          <a:p>
            <a:r>
              <a:rPr lang="en-US" sz="3200" dirty="0"/>
              <a:t>Clinicians</a:t>
            </a:r>
            <a:endParaRPr lang="en-US" dirty="0"/>
          </a:p>
        </p:txBody>
      </p:sp>
      <p:pic>
        <p:nvPicPr>
          <p:cNvPr id="5" name="Picture 4" descr="Vancouver Coastal Health - Early Psychosis Intervention">
            <a:extLst>
              <a:ext uri="{FF2B5EF4-FFF2-40B4-BE49-F238E27FC236}">
                <a16:creationId xmlns:a16="http://schemas.microsoft.com/office/drawing/2014/main" id="{F675C3BD-D5BC-302B-B945-D1C9F38C3B6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6122"/>
            <a:ext cx="4632919" cy="1260585"/>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a:extLst>
              <a:ext uri="{FF2B5EF4-FFF2-40B4-BE49-F238E27FC236}">
                <a16:creationId xmlns:a16="http://schemas.microsoft.com/office/drawing/2014/main" id="{4A696443-EA78-2B9D-BA79-DCF29BF7A148}"/>
              </a:ext>
            </a:extLst>
          </p:cNvPr>
          <p:cNvSpPr/>
          <p:nvPr/>
        </p:nvSpPr>
        <p:spPr>
          <a:xfrm>
            <a:off x="2057644" y="1632484"/>
            <a:ext cx="618819" cy="1249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a:extLst>
              <a:ext uri="{FF2B5EF4-FFF2-40B4-BE49-F238E27FC236}">
                <a16:creationId xmlns:a16="http://schemas.microsoft.com/office/drawing/2014/main" id="{E515C33F-B4C0-C863-51B9-9A7DEADE9506}"/>
              </a:ext>
            </a:extLst>
          </p:cNvPr>
          <p:cNvSpPr/>
          <p:nvPr/>
        </p:nvSpPr>
        <p:spPr>
          <a:xfrm rot="10800000">
            <a:off x="419049" y="4181425"/>
            <a:ext cx="618819" cy="1249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a:extLst>
              <a:ext uri="{FF2B5EF4-FFF2-40B4-BE49-F238E27FC236}">
                <a16:creationId xmlns:a16="http://schemas.microsoft.com/office/drawing/2014/main" id="{C978AA07-0679-A360-3971-863343FBAC36}"/>
              </a:ext>
            </a:extLst>
          </p:cNvPr>
          <p:cNvSpPr/>
          <p:nvPr/>
        </p:nvSpPr>
        <p:spPr>
          <a:xfrm rot="16200000">
            <a:off x="3219893" y="2965339"/>
            <a:ext cx="618819" cy="8003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Bent Arrow 14">
            <a:extLst>
              <a:ext uri="{FF2B5EF4-FFF2-40B4-BE49-F238E27FC236}">
                <a16:creationId xmlns:a16="http://schemas.microsoft.com/office/drawing/2014/main" id="{FE585A48-08EA-FA83-2988-2D352720BE14}"/>
              </a:ext>
            </a:extLst>
          </p:cNvPr>
          <p:cNvSpPr/>
          <p:nvPr/>
        </p:nvSpPr>
        <p:spPr>
          <a:xfrm>
            <a:off x="5839976" y="2210948"/>
            <a:ext cx="3331923" cy="463463"/>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Bent Arrow 15">
            <a:extLst>
              <a:ext uri="{FF2B5EF4-FFF2-40B4-BE49-F238E27FC236}">
                <a16:creationId xmlns:a16="http://schemas.microsoft.com/office/drawing/2014/main" id="{A581F2A9-2227-3F2E-4706-6924A1F7AFDB}"/>
              </a:ext>
            </a:extLst>
          </p:cNvPr>
          <p:cNvSpPr/>
          <p:nvPr/>
        </p:nvSpPr>
        <p:spPr>
          <a:xfrm flipV="1">
            <a:off x="5839976" y="4093162"/>
            <a:ext cx="3331923" cy="463463"/>
          </a:xfrm>
          <a:prstGeom prst="bentArrow">
            <a:avLst>
              <a:gd name="adj1" fmla="val 25000"/>
              <a:gd name="adj2" fmla="val 2094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TextBox 17">
            <a:extLst>
              <a:ext uri="{FF2B5EF4-FFF2-40B4-BE49-F238E27FC236}">
                <a16:creationId xmlns:a16="http://schemas.microsoft.com/office/drawing/2014/main" id="{A9C2E5C0-F78A-D475-FA5E-751CCEA7927B}"/>
              </a:ext>
            </a:extLst>
          </p:cNvPr>
          <p:cNvSpPr txBox="1"/>
          <p:nvPr/>
        </p:nvSpPr>
        <p:spPr>
          <a:xfrm>
            <a:off x="1218243" y="2505955"/>
            <a:ext cx="490840" cy="830997"/>
          </a:xfrm>
          <a:prstGeom prst="rect">
            <a:avLst/>
          </a:prstGeom>
          <a:noFill/>
        </p:spPr>
        <p:txBody>
          <a:bodyPr wrap="none" rtlCol="0">
            <a:spAutoFit/>
          </a:bodyPr>
          <a:lstStyle/>
          <a:p>
            <a:r>
              <a:rPr lang="en-US" sz="4800" b="1" dirty="0"/>
              <a:t>+</a:t>
            </a:r>
          </a:p>
        </p:txBody>
      </p:sp>
      <p:sp>
        <p:nvSpPr>
          <p:cNvPr id="19" name="Left Arrow 18">
            <a:extLst>
              <a:ext uri="{FF2B5EF4-FFF2-40B4-BE49-F238E27FC236}">
                <a16:creationId xmlns:a16="http://schemas.microsoft.com/office/drawing/2014/main" id="{A6C17771-D4DB-FA0F-5D93-3716F8373794}"/>
              </a:ext>
            </a:extLst>
          </p:cNvPr>
          <p:cNvSpPr/>
          <p:nvPr/>
        </p:nvSpPr>
        <p:spPr>
          <a:xfrm rot="8169793">
            <a:off x="9869283" y="4003380"/>
            <a:ext cx="463464" cy="3560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Left Arrow 19">
            <a:extLst>
              <a:ext uri="{FF2B5EF4-FFF2-40B4-BE49-F238E27FC236}">
                <a16:creationId xmlns:a16="http://schemas.microsoft.com/office/drawing/2014/main" id="{E4DC7885-5ECD-4118-8E90-D2C25DC53B67}"/>
              </a:ext>
            </a:extLst>
          </p:cNvPr>
          <p:cNvSpPr/>
          <p:nvPr/>
        </p:nvSpPr>
        <p:spPr>
          <a:xfrm rot="13093926">
            <a:off x="9733295" y="2634157"/>
            <a:ext cx="463464" cy="35609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Left Arrow 20">
            <a:extLst>
              <a:ext uri="{FF2B5EF4-FFF2-40B4-BE49-F238E27FC236}">
                <a16:creationId xmlns:a16="http://schemas.microsoft.com/office/drawing/2014/main" id="{EB2055AC-8DA9-10C4-5427-7CEF59D83FE1}"/>
              </a:ext>
            </a:extLst>
          </p:cNvPr>
          <p:cNvSpPr/>
          <p:nvPr/>
        </p:nvSpPr>
        <p:spPr>
          <a:xfrm rot="5400000" flipV="1">
            <a:off x="8267758" y="4026110"/>
            <a:ext cx="463465" cy="28164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84" name="Picture 4" descr="Provincial Health Services Authority | The Center for Health Design">
            <a:extLst>
              <a:ext uri="{FF2B5EF4-FFF2-40B4-BE49-F238E27FC236}">
                <a16:creationId xmlns:a16="http://schemas.microsoft.com/office/drawing/2014/main" id="{BE0A4DBD-F23B-8E70-AD88-1C9B0BBA4D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03644" y="5764703"/>
            <a:ext cx="2393541" cy="758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24959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3D718399-9963-5EF9-21B6-23BA563DB46E}"/>
              </a:ext>
            </a:extLst>
          </p:cNvPr>
          <p:cNvPicPr>
            <a:picLocks noChangeAspect="1"/>
          </p:cNvPicPr>
          <p:nvPr/>
        </p:nvPicPr>
        <p:blipFill rotWithShape="1">
          <a:blip r:embed="rId3"/>
          <a:srcRect t="2654"/>
          <a:stretch/>
        </p:blipFill>
        <p:spPr>
          <a:xfrm>
            <a:off x="882958" y="266271"/>
            <a:ext cx="10426084" cy="5401320"/>
          </a:xfrm>
          <a:prstGeom prst="rect">
            <a:avLst/>
          </a:prstGeom>
        </p:spPr>
      </p:pic>
      <p:sp>
        <p:nvSpPr>
          <p:cNvPr id="4" name="TextBox 3">
            <a:extLst>
              <a:ext uri="{FF2B5EF4-FFF2-40B4-BE49-F238E27FC236}">
                <a16:creationId xmlns:a16="http://schemas.microsoft.com/office/drawing/2014/main" id="{24698A36-6C02-51F7-4AE9-4A09B7CE1E85}"/>
              </a:ext>
            </a:extLst>
          </p:cNvPr>
          <p:cNvSpPr txBox="1"/>
          <p:nvPr/>
        </p:nvSpPr>
        <p:spPr>
          <a:xfrm>
            <a:off x="8503589" y="6415306"/>
            <a:ext cx="3380734" cy="369332"/>
          </a:xfrm>
          <a:prstGeom prst="rect">
            <a:avLst/>
          </a:prstGeom>
          <a:noFill/>
        </p:spPr>
        <p:txBody>
          <a:bodyPr wrap="none" rtlCol="0">
            <a:spAutoFit/>
          </a:bodyPr>
          <a:lstStyle/>
          <a:p>
            <a:r>
              <a:rPr lang="en-GB" dirty="0"/>
              <a:t>Cates Jr &amp; </a:t>
            </a:r>
            <a:r>
              <a:rPr lang="en-GB" dirty="0" err="1"/>
              <a:t>Dallabetta</a:t>
            </a:r>
            <a:r>
              <a:rPr lang="en-GB" dirty="0"/>
              <a:t>, Lancet 2000</a:t>
            </a:r>
            <a:endParaRPr lang="en-US" dirty="0"/>
          </a:p>
        </p:txBody>
      </p:sp>
      <p:sp>
        <p:nvSpPr>
          <p:cNvPr id="8" name="Up Arrow 7">
            <a:extLst>
              <a:ext uri="{FF2B5EF4-FFF2-40B4-BE49-F238E27FC236}">
                <a16:creationId xmlns:a16="http://schemas.microsoft.com/office/drawing/2014/main" id="{7E671683-F60F-7A31-7272-BFD1A8BEFD61}"/>
              </a:ext>
            </a:extLst>
          </p:cNvPr>
          <p:cNvSpPr/>
          <p:nvPr/>
        </p:nvSpPr>
        <p:spPr>
          <a:xfrm>
            <a:off x="2818356" y="4246323"/>
            <a:ext cx="475989" cy="15532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 Arrow 8">
            <a:extLst>
              <a:ext uri="{FF2B5EF4-FFF2-40B4-BE49-F238E27FC236}">
                <a16:creationId xmlns:a16="http://schemas.microsoft.com/office/drawing/2014/main" id="{C3BC5948-8994-218B-14F9-4F23B99BCB27}"/>
              </a:ext>
            </a:extLst>
          </p:cNvPr>
          <p:cNvSpPr/>
          <p:nvPr/>
        </p:nvSpPr>
        <p:spPr>
          <a:xfrm>
            <a:off x="5480262" y="4474394"/>
            <a:ext cx="475989" cy="15532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FDECF20-892A-33E4-67E0-E3EF4572B06C}"/>
              </a:ext>
            </a:extLst>
          </p:cNvPr>
          <p:cNvSpPr txBox="1"/>
          <p:nvPr/>
        </p:nvSpPr>
        <p:spPr>
          <a:xfrm>
            <a:off x="1906740" y="5799550"/>
            <a:ext cx="2299219" cy="369332"/>
          </a:xfrm>
          <a:prstGeom prst="rect">
            <a:avLst/>
          </a:prstGeom>
          <a:noFill/>
        </p:spPr>
        <p:txBody>
          <a:bodyPr wrap="none" rtlCol="0">
            <a:spAutoFit/>
          </a:bodyPr>
          <a:lstStyle/>
          <a:p>
            <a:r>
              <a:rPr lang="en-US" dirty="0"/>
              <a:t>Group Sex Participants</a:t>
            </a:r>
          </a:p>
        </p:txBody>
      </p:sp>
      <p:sp>
        <p:nvSpPr>
          <p:cNvPr id="11" name="TextBox 10">
            <a:extLst>
              <a:ext uri="{FF2B5EF4-FFF2-40B4-BE49-F238E27FC236}">
                <a16:creationId xmlns:a16="http://schemas.microsoft.com/office/drawing/2014/main" id="{A3BAA6F9-1522-2E41-2A23-FA6B62327CDA}"/>
              </a:ext>
            </a:extLst>
          </p:cNvPr>
          <p:cNvSpPr txBox="1"/>
          <p:nvPr/>
        </p:nvSpPr>
        <p:spPr>
          <a:xfrm>
            <a:off x="4275779" y="6060480"/>
            <a:ext cx="2884957" cy="369332"/>
          </a:xfrm>
          <a:prstGeom prst="rect">
            <a:avLst/>
          </a:prstGeom>
          <a:noFill/>
        </p:spPr>
        <p:txBody>
          <a:bodyPr wrap="none" rtlCol="0">
            <a:spAutoFit/>
          </a:bodyPr>
          <a:lstStyle/>
          <a:p>
            <a:r>
              <a:rPr lang="en-US" dirty="0"/>
              <a:t>MSM with multiple partners </a:t>
            </a:r>
          </a:p>
        </p:txBody>
      </p:sp>
    </p:spTree>
    <p:extLst>
      <p:ext uri="{BB962C8B-B14F-4D97-AF65-F5344CB8AC3E}">
        <p14:creationId xmlns:p14="http://schemas.microsoft.com/office/powerpoint/2010/main" val="364194969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ADA3A04-707D-DF99-638B-CD24A52B1B70}"/>
              </a:ext>
            </a:extLst>
          </p:cNvPr>
          <p:cNvPicPr>
            <a:picLocks noChangeAspect="1"/>
          </p:cNvPicPr>
          <p:nvPr/>
        </p:nvPicPr>
        <p:blipFill rotWithShape="1">
          <a:blip r:embed="rId2"/>
          <a:srcRect l="-1" t="24840" r="459" b="20731"/>
          <a:stretch/>
        </p:blipFill>
        <p:spPr>
          <a:xfrm>
            <a:off x="3246783" y="0"/>
            <a:ext cx="5923721" cy="7009787"/>
          </a:xfrm>
          <a:prstGeom prst="rect">
            <a:avLst/>
          </a:prstGeom>
        </p:spPr>
      </p:pic>
    </p:spTree>
    <p:extLst>
      <p:ext uri="{BB962C8B-B14F-4D97-AF65-F5344CB8AC3E}">
        <p14:creationId xmlns:p14="http://schemas.microsoft.com/office/powerpoint/2010/main" val="134146868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7ADA3A04-707D-DF99-638B-CD24A52B1B70}"/>
              </a:ext>
            </a:extLst>
          </p:cNvPr>
          <p:cNvPicPr>
            <a:picLocks noChangeAspect="1"/>
          </p:cNvPicPr>
          <p:nvPr/>
        </p:nvPicPr>
        <p:blipFill rotWithShape="1">
          <a:blip r:embed="rId2"/>
          <a:srcRect l="-1" t="24840" r="459" b="20731"/>
          <a:stretch/>
        </p:blipFill>
        <p:spPr>
          <a:xfrm>
            <a:off x="6096000" y="134714"/>
            <a:ext cx="5567767" cy="6588572"/>
          </a:xfrm>
          <a:prstGeom prst="rect">
            <a:avLst/>
          </a:prstGeom>
        </p:spPr>
      </p:pic>
      <p:sp>
        <p:nvSpPr>
          <p:cNvPr id="4" name="5-point Star 3">
            <a:extLst>
              <a:ext uri="{FF2B5EF4-FFF2-40B4-BE49-F238E27FC236}">
                <a16:creationId xmlns:a16="http://schemas.microsoft.com/office/drawing/2014/main" id="{5CE65C7D-8F13-EC93-583A-833D48B2D79B}"/>
              </a:ext>
            </a:extLst>
          </p:cNvPr>
          <p:cNvSpPr/>
          <p:nvPr/>
        </p:nvSpPr>
        <p:spPr>
          <a:xfrm>
            <a:off x="9899684" y="2380298"/>
            <a:ext cx="1764083" cy="1605695"/>
          </a:xfrm>
          <a:prstGeom prst="star5">
            <a:avLst/>
          </a:prstGeom>
          <a:solidFill>
            <a:srgbClr val="FE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76AFF3F-332D-61AC-803A-E1DB3EBB8EC6}"/>
              </a:ext>
            </a:extLst>
          </p:cNvPr>
          <p:cNvSpPr/>
          <p:nvPr/>
        </p:nvSpPr>
        <p:spPr>
          <a:xfrm>
            <a:off x="8093087" y="2555308"/>
            <a:ext cx="463463" cy="4885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BA0AA57-FC78-D39A-C2DF-769D7959C9A7}"/>
              </a:ext>
            </a:extLst>
          </p:cNvPr>
          <p:cNvSpPr/>
          <p:nvPr/>
        </p:nvSpPr>
        <p:spPr>
          <a:xfrm>
            <a:off x="8865778" y="3720284"/>
            <a:ext cx="463463" cy="488515"/>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B8F4DE38-4CF7-6A27-B7C5-78CF6285A209}"/>
              </a:ext>
            </a:extLst>
          </p:cNvPr>
          <p:cNvSpPr/>
          <p:nvPr/>
        </p:nvSpPr>
        <p:spPr>
          <a:xfrm rot="5400000">
            <a:off x="5853688" y="959677"/>
            <a:ext cx="181628" cy="368604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280665AC-3205-D111-D360-85283C6743D1}"/>
              </a:ext>
            </a:extLst>
          </p:cNvPr>
          <p:cNvSpPr/>
          <p:nvPr/>
        </p:nvSpPr>
        <p:spPr>
          <a:xfrm rot="6148426">
            <a:off x="6316331" y="1052278"/>
            <a:ext cx="179604" cy="468100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BECE0AC-9AD2-1A4A-873C-80DAB9FEBA16}"/>
              </a:ext>
            </a:extLst>
          </p:cNvPr>
          <p:cNvSpPr txBox="1"/>
          <p:nvPr/>
        </p:nvSpPr>
        <p:spPr>
          <a:xfrm>
            <a:off x="1629137" y="2618716"/>
            <a:ext cx="2472343" cy="369332"/>
          </a:xfrm>
          <a:prstGeom prst="rect">
            <a:avLst/>
          </a:prstGeom>
          <a:noFill/>
        </p:spPr>
        <p:txBody>
          <a:bodyPr wrap="none" rtlCol="0">
            <a:spAutoFit/>
          </a:bodyPr>
          <a:lstStyle/>
          <a:p>
            <a:r>
              <a:rPr lang="en-US" dirty="0"/>
              <a:t>Mobile Vaccination Sites</a:t>
            </a:r>
          </a:p>
        </p:txBody>
      </p:sp>
      <p:sp>
        <p:nvSpPr>
          <p:cNvPr id="15" name="Bent Up Arrow 14">
            <a:extLst>
              <a:ext uri="{FF2B5EF4-FFF2-40B4-BE49-F238E27FC236}">
                <a16:creationId xmlns:a16="http://schemas.microsoft.com/office/drawing/2014/main" id="{52015B63-45EF-D209-1EAC-1F2AB66170CE}"/>
              </a:ext>
            </a:extLst>
          </p:cNvPr>
          <p:cNvSpPr/>
          <p:nvPr/>
        </p:nvSpPr>
        <p:spPr>
          <a:xfrm flipV="1">
            <a:off x="4672209" y="1578639"/>
            <a:ext cx="6263014" cy="650993"/>
          </a:xfrm>
          <a:prstGeom prst="bentUpArrow">
            <a:avLst>
              <a:gd name="adj1" fmla="val 25000"/>
              <a:gd name="adj2" fmla="val 25000"/>
              <a:gd name="adj3" fmla="val 346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C6BEBA7-1986-D5C3-628A-0F317128B8DC}"/>
              </a:ext>
            </a:extLst>
          </p:cNvPr>
          <p:cNvSpPr txBox="1"/>
          <p:nvPr/>
        </p:nvSpPr>
        <p:spPr>
          <a:xfrm>
            <a:off x="2054126" y="1434736"/>
            <a:ext cx="2448171" cy="369332"/>
          </a:xfrm>
          <a:prstGeom prst="rect">
            <a:avLst/>
          </a:prstGeom>
          <a:noFill/>
        </p:spPr>
        <p:txBody>
          <a:bodyPr wrap="none" rtlCol="0">
            <a:spAutoFit/>
          </a:bodyPr>
          <a:lstStyle/>
          <a:p>
            <a:r>
              <a:rPr lang="en-US" dirty="0"/>
              <a:t>High Transmission Event</a:t>
            </a:r>
          </a:p>
        </p:txBody>
      </p:sp>
    </p:spTree>
    <p:extLst>
      <p:ext uri="{BB962C8B-B14F-4D97-AF65-F5344CB8AC3E}">
        <p14:creationId xmlns:p14="http://schemas.microsoft.com/office/powerpoint/2010/main" val="23761709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ome | City of Vancouver">
            <a:extLst>
              <a:ext uri="{FF2B5EF4-FFF2-40B4-BE49-F238E27FC236}">
                <a16:creationId xmlns:a16="http://schemas.microsoft.com/office/drawing/2014/main" id="{11DDE432-CEC2-6D42-41D1-DCB021057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530" y="5278458"/>
            <a:ext cx="3024965" cy="1580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B3055E-5CC3-16AE-57D8-88E8F6430705}"/>
              </a:ext>
            </a:extLst>
          </p:cNvPr>
          <p:cNvSpPr txBox="1"/>
          <p:nvPr/>
        </p:nvSpPr>
        <p:spPr>
          <a:xfrm>
            <a:off x="11007693" y="5644061"/>
            <a:ext cx="1184307" cy="1200329"/>
          </a:xfrm>
          <a:prstGeom prst="rect">
            <a:avLst/>
          </a:prstGeom>
          <a:noFill/>
        </p:spPr>
        <p:txBody>
          <a:bodyPr wrap="square" rtlCol="0">
            <a:spAutoFit/>
          </a:bodyPr>
          <a:lstStyle/>
          <a:p>
            <a:r>
              <a:rPr lang="en-US" dirty="0"/>
              <a:t>Exemption from Littering Laws </a:t>
            </a:r>
          </a:p>
        </p:txBody>
      </p:sp>
      <p:pic>
        <p:nvPicPr>
          <p:cNvPr id="1026" name="Picture 2" descr="Business Cards: 50 for £4.02 | Cheap Business Cards Printing | BIZAY UK">
            <a:extLst>
              <a:ext uri="{FF2B5EF4-FFF2-40B4-BE49-F238E27FC236}">
                <a16:creationId xmlns:a16="http://schemas.microsoft.com/office/drawing/2014/main" id="{02F653DB-DA6B-C49C-EDC6-37BA927D1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61" b="29713"/>
          <a:stretch/>
        </p:blipFill>
        <p:spPr bwMode="auto">
          <a:xfrm>
            <a:off x="0" y="-172406"/>
            <a:ext cx="7351869" cy="52387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1C6CB5-3F52-6A57-DA92-6C32E4738B87}"/>
              </a:ext>
            </a:extLst>
          </p:cNvPr>
          <p:cNvSpPr/>
          <p:nvPr/>
        </p:nvSpPr>
        <p:spPr>
          <a:xfrm>
            <a:off x="1219199" y="622724"/>
            <a:ext cx="2517913" cy="748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Mpox</a:t>
            </a:r>
            <a:r>
              <a:rPr lang="en-US" dirty="0"/>
              <a:t> Vaccines</a:t>
            </a:r>
          </a:p>
        </p:txBody>
      </p:sp>
      <p:pic>
        <p:nvPicPr>
          <p:cNvPr id="7" name="Picture 6" descr="Qr code&#10;&#10;Description automatically generated">
            <a:extLst>
              <a:ext uri="{FF2B5EF4-FFF2-40B4-BE49-F238E27FC236}">
                <a16:creationId xmlns:a16="http://schemas.microsoft.com/office/drawing/2014/main" id="{849FEE7E-45AD-641C-F111-86F24D2884E4}"/>
              </a:ext>
            </a:extLst>
          </p:cNvPr>
          <p:cNvPicPr>
            <a:picLocks noChangeAspect="1"/>
          </p:cNvPicPr>
          <p:nvPr/>
        </p:nvPicPr>
        <p:blipFill>
          <a:blip r:embed="rId4"/>
          <a:stretch>
            <a:fillRect/>
          </a:stretch>
        </p:blipFill>
        <p:spPr>
          <a:xfrm>
            <a:off x="4658267" y="2294610"/>
            <a:ext cx="1732558" cy="1732558"/>
          </a:xfrm>
          <a:prstGeom prst="rect">
            <a:avLst/>
          </a:prstGeom>
        </p:spPr>
      </p:pic>
      <p:sp>
        <p:nvSpPr>
          <p:cNvPr id="8" name="Rectangle 7">
            <a:extLst>
              <a:ext uri="{FF2B5EF4-FFF2-40B4-BE49-F238E27FC236}">
                <a16:creationId xmlns:a16="http://schemas.microsoft.com/office/drawing/2014/main" id="{F5B46D33-A0E8-0325-D2C3-2B8789F2C45A}"/>
              </a:ext>
            </a:extLst>
          </p:cNvPr>
          <p:cNvSpPr/>
          <p:nvPr/>
        </p:nvSpPr>
        <p:spPr>
          <a:xfrm>
            <a:off x="1219199" y="1371471"/>
            <a:ext cx="3101010" cy="2033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 </a:t>
            </a:r>
            <a:r>
              <a:rPr lang="en-US" dirty="0" err="1"/>
              <a:t>Mpox</a:t>
            </a:r>
            <a:r>
              <a:rPr lang="en-US" dirty="0"/>
              <a:t> vaccines in the park tonight </a:t>
            </a:r>
          </a:p>
          <a:p>
            <a:pPr algn="ctr"/>
            <a:r>
              <a:rPr lang="en-US" dirty="0"/>
              <a:t>No questions asked, no ID needed</a:t>
            </a:r>
          </a:p>
          <a:p>
            <a:pPr algn="ctr"/>
            <a:r>
              <a:rPr lang="en-US" dirty="0"/>
              <a:t>		</a:t>
            </a:r>
          </a:p>
        </p:txBody>
      </p:sp>
      <p:sp>
        <p:nvSpPr>
          <p:cNvPr id="9" name="Oval 8">
            <a:extLst>
              <a:ext uri="{FF2B5EF4-FFF2-40B4-BE49-F238E27FC236}">
                <a16:creationId xmlns:a16="http://schemas.microsoft.com/office/drawing/2014/main" id="{0A7E9284-792D-0A5C-7FF2-E15112E45FBE}"/>
              </a:ext>
            </a:extLst>
          </p:cNvPr>
          <p:cNvSpPr/>
          <p:nvPr/>
        </p:nvSpPr>
        <p:spPr>
          <a:xfrm>
            <a:off x="4678211" y="622724"/>
            <a:ext cx="1987632" cy="1581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Scan here for mobile clinic location</a:t>
            </a:r>
            <a:endParaRPr lang="en-US" dirty="0"/>
          </a:p>
          <a:p>
            <a:pPr algn="ctr"/>
            <a:endParaRPr lang="en-US" dirty="0"/>
          </a:p>
        </p:txBody>
      </p:sp>
    </p:spTree>
    <p:extLst>
      <p:ext uri="{BB962C8B-B14F-4D97-AF65-F5344CB8AC3E}">
        <p14:creationId xmlns:p14="http://schemas.microsoft.com/office/powerpoint/2010/main" val="68831900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ome | City of Vancouver">
            <a:extLst>
              <a:ext uri="{FF2B5EF4-FFF2-40B4-BE49-F238E27FC236}">
                <a16:creationId xmlns:a16="http://schemas.microsoft.com/office/drawing/2014/main" id="{11DDE432-CEC2-6D42-41D1-DCB0210575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5530" y="5278458"/>
            <a:ext cx="3024965" cy="15806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4B3055E-5CC3-16AE-57D8-88E8F6430705}"/>
              </a:ext>
            </a:extLst>
          </p:cNvPr>
          <p:cNvSpPr txBox="1"/>
          <p:nvPr/>
        </p:nvSpPr>
        <p:spPr>
          <a:xfrm>
            <a:off x="11007693" y="5644061"/>
            <a:ext cx="1184307" cy="1200329"/>
          </a:xfrm>
          <a:prstGeom prst="rect">
            <a:avLst/>
          </a:prstGeom>
          <a:noFill/>
        </p:spPr>
        <p:txBody>
          <a:bodyPr wrap="square" rtlCol="0">
            <a:spAutoFit/>
          </a:bodyPr>
          <a:lstStyle/>
          <a:p>
            <a:r>
              <a:rPr lang="en-US" dirty="0"/>
              <a:t>Exemption from Littering Laws </a:t>
            </a:r>
          </a:p>
        </p:txBody>
      </p:sp>
      <p:pic>
        <p:nvPicPr>
          <p:cNvPr id="1026" name="Picture 2" descr="Business Cards: 50 for £4.02 | Cheap Business Cards Printing | BIZAY UK">
            <a:extLst>
              <a:ext uri="{FF2B5EF4-FFF2-40B4-BE49-F238E27FC236}">
                <a16:creationId xmlns:a16="http://schemas.microsoft.com/office/drawing/2014/main" id="{02F653DB-DA6B-C49C-EDC6-37BA927D18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361" b="29713"/>
          <a:stretch/>
        </p:blipFill>
        <p:spPr bwMode="auto">
          <a:xfrm>
            <a:off x="0" y="-172406"/>
            <a:ext cx="7351869" cy="523870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561C6CB5-3F52-6A57-DA92-6C32E4738B87}"/>
              </a:ext>
            </a:extLst>
          </p:cNvPr>
          <p:cNvSpPr/>
          <p:nvPr/>
        </p:nvSpPr>
        <p:spPr>
          <a:xfrm>
            <a:off x="1219199" y="622724"/>
            <a:ext cx="2517913" cy="7487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Mpox</a:t>
            </a:r>
            <a:r>
              <a:rPr lang="en-US" dirty="0"/>
              <a:t> Vaccines</a:t>
            </a:r>
          </a:p>
        </p:txBody>
      </p:sp>
      <p:pic>
        <p:nvPicPr>
          <p:cNvPr id="7" name="Picture 6" descr="Qr code&#10;&#10;Description automatically generated">
            <a:extLst>
              <a:ext uri="{FF2B5EF4-FFF2-40B4-BE49-F238E27FC236}">
                <a16:creationId xmlns:a16="http://schemas.microsoft.com/office/drawing/2014/main" id="{849FEE7E-45AD-641C-F111-86F24D2884E4}"/>
              </a:ext>
            </a:extLst>
          </p:cNvPr>
          <p:cNvPicPr>
            <a:picLocks noChangeAspect="1"/>
          </p:cNvPicPr>
          <p:nvPr/>
        </p:nvPicPr>
        <p:blipFill>
          <a:blip r:embed="rId4"/>
          <a:stretch>
            <a:fillRect/>
          </a:stretch>
        </p:blipFill>
        <p:spPr>
          <a:xfrm>
            <a:off x="4658267" y="2294610"/>
            <a:ext cx="1732558" cy="1732558"/>
          </a:xfrm>
          <a:prstGeom prst="rect">
            <a:avLst/>
          </a:prstGeom>
        </p:spPr>
      </p:pic>
      <p:sp>
        <p:nvSpPr>
          <p:cNvPr id="8" name="Rectangle 7">
            <a:extLst>
              <a:ext uri="{FF2B5EF4-FFF2-40B4-BE49-F238E27FC236}">
                <a16:creationId xmlns:a16="http://schemas.microsoft.com/office/drawing/2014/main" id="{F5B46D33-A0E8-0325-D2C3-2B8789F2C45A}"/>
              </a:ext>
            </a:extLst>
          </p:cNvPr>
          <p:cNvSpPr/>
          <p:nvPr/>
        </p:nvSpPr>
        <p:spPr>
          <a:xfrm>
            <a:off x="1219199" y="1371471"/>
            <a:ext cx="3101010" cy="20338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Free </a:t>
            </a:r>
            <a:r>
              <a:rPr lang="en-US" dirty="0" err="1"/>
              <a:t>Mpox</a:t>
            </a:r>
            <a:r>
              <a:rPr lang="en-US" dirty="0"/>
              <a:t> vaccines in the park tonight </a:t>
            </a:r>
          </a:p>
          <a:p>
            <a:pPr algn="ctr"/>
            <a:r>
              <a:rPr lang="en-US" dirty="0"/>
              <a:t>No questions asked, no ID needed</a:t>
            </a:r>
          </a:p>
          <a:p>
            <a:pPr algn="ctr"/>
            <a:r>
              <a:rPr lang="en-US" dirty="0"/>
              <a:t>		</a:t>
            </a:r>
          </a:p>
        </p:txBody>
      </p:sp>
      <p:sp>
        <p:nvSpPr>
          <p:cNvPr id="9" name="Oval 8">
            <a:extLst>
              <a:ext uri="{FF2B5EF4-FFF2-40B4-BE49-F238E27FC236}">
                <a16:creationId xmlns:a16="http://schemas.microsoft.com/office/drawing/2014/main" id="{0A7E9284-792D-0A5C-7FF2-E15112E45FBE}"/>
              </a:ext>
            </a:extLst>
          </p:cNvPr>
          <p:cNvSpPr/>
          <p:nvPr/>
        </p:nvSpPr>
        <p:spPr>
          <a:xfrm>
            <a:off x="4678211" y="622724"/>
            <a:ext cx="1987632" cy="15812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ym typeface="Wingdings" pitchFamily="2" charset="2"/>
              </a:rPr>
              <a:t>Scan here for mobile clinic location</a:t>
            </a:r>
            <a:endParaRPr lang="en-US" dirty="0"/>
          </a:p>
          <a:p>
            <a:pPr algn="ctr"/>
            <a:endParaRPr lang="en-US" dirty="0"/>
          </a:p>
        </p:txBody>
      </p:sp>
      <p:pic>
        <p:nvPicPr>
          <p:cNvPr id="1028" name="Picture 4" descr="5 Stanley Park Trails You Should Explore">
            <a:extLst>
              <a:ext uri="{FF2B5EF4-FFF2-40B4-BE49-F238E27FC236}">
                <a16:creationId xmlns:a16="http://schemas.microsoft.com/office/drawing/2014/main" id="{457E56F2-26B3-6B57-A486-E793DBFF5B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10" t="-179" b="-1"/>
          <a:stretch/>
        </p:blipFill>
        <p:spPr bwMode="auto">
          <a:xfrm>
            <a:off x="8057322" y="505079"/>
            <a:ext cx="4253948" cy="339771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1DD8AE8-901A-12B5-BBBD-5DA60042C83C}"/>
              </a:ext>
            </a:extLst>
          </p:cNvPr>
          <p:cNvPicPr>
            <a:picLocks noChangeAspect="1"/>
          </p:cNvPicPr>
          <p:nvPr/>
        </p:nvPicPr>
        <p:blipFill>
          <a:blip r:embed="rId6"/>
          <a:stretch>
            <a:fillRect/>
          </a:stretch>
        </p:blipFill>
        <p:spPr>
          <a:xfrm>
            <a:off x="2769704" y="4432213"/>
            <a:ext cx="2438400" cy="2429753"/>
          </a:xfrm>
          <a:prstGeom prst="rect">
            <a:avLst/>
          </a:prstGeom>
        </p:spPr>
      </p:pic>
      <p:sp>
        <p:nvSpPr>
          <p:cNvPr id="10" name="Notched Right Arrow 9">
            <a:extLst>
              <a:ext uri="{FF2B5EF4-FFF2-40B4-BE49-F238E27FC236}">
                <a16:creationId xmlns:a16="http://schemas.microsoft.com/office/drawing/2014/main" id="{150DF236-8E97-7152-319E-702C5C898479}"/>
              </a:ext>
            </a:extLst>
          </p:cNvPr>
          <p:cNvSpPr/>
          <p:nvPr/>
        </p:nvSpPr>
        <p:spPr>
          <a:xfrm>
            <a:off x="6863612" y="2796208"/>
            <a:ext cx="3966883" cy="34736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949451"/>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E9AD3-B835-1B43-4171-5715DF83F64D}"/>
              </a:ext>
            </a:extLst>
          </p:cNvPr>
          <p:cNvSpPr txBox="1"/>
          <p:nvPr/>
        </p:nvSpPr>
        <p:spPr>
          <a:xfrm>
            <a:off x="4677305" y="0"/>
            <a:ext cx="2248009" cy="369332"/>
          </a:xfrm>
          <a:prstGeom prst="rect">
            <a:avLst/>
          </a:prstGeom>
          <a:noFill/>
        </p:spPr>
        <p:txBody>
          <a:bodyPr wrap="square" rtlCol="0">
            <a:spAutoFit/>
          </a:bodyPr>
          <a:lstStyle/>
          <a:p>
            <a:r>
              <a:rPr lang="en-US" dirty="0"/>
              <a:t>Online “</a:t>
            </a:r>
            <a:r>
              <a:rPr lang="en-US" dirty="0" err="1"/>
              <a:t>Netreach</a:t>
            </a:r>
            <a:r>
              <a:rPr lang="en-US" dirty="0"/>
              <a:t>”</a:t>
            </a:r>
          </a:p>
        </p:txBody>
      </p:sp>
      <p:pic>
        <p:nvPicPr>
          <p:cNvPr id="4" name="Picture 3" descr="A picture containing grass, person&#10;&#10;Description automatically generated">
            <a:extLst>
              <a:ext uri="{FF2B5EF4-FFF2-40B4-BE49-F238E27FC236}">
                <a16:creationId xmlns:a16="http://schemas.microsoft.com/office/drawing/2014/main" id="{0795B405-E914-A14B-D1C7-66FF7A583340}"/>
              </a:ext>
            </a:extLst>
          </p:cNvPr>
          <p:cNvPicPr>
            <a:picLocks noChangeAspect="1"/>
          </p:cNvPicPr>
          <p:nvPr/>
        </p:nvPicPr>
        <p:blipFill>
          <a:blip r:embed="rId2"/>
          <a:stretch>
            <a:fillRect/>
          </a:stretch>
        </p:blipFill>
        <p:spPr>
          <a:xfrm rot="5400000">
            <a:off x="7116728" y="1423448"/>
            <a:ext cx="5336805" cy="4002603"/>
          </a:xfrm>
          <a:prstGeom prst="rect">
            <a:avLst/>
          </a:prstGeom>
        </p:spPr>
      </p:pic>
      <p:pic>
        <p:nvPicPr>
          <p:cNvPr id="1028" name="Picture 4" descr="Sniffies App | About">
            <a:extLst>
              <a:ext uri="{FF2B5EF4-FFF2-40B4-BE49-F238E27FC236}">
                <a16:creationId xmlns:a16="http://schemas.microsoft.com/office/drawing/2014/main" id="{5870C381-CF00-F864-CA98-D6BB152D96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057"/>
          <a:stretch/>
        </p:blipFill>
        <p:spPr bwMode="auto">
          <a:xfrm>
            <a:off x="3681055" y="524109"/>
            <a:ext cx="3522029" cy="6125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nsored sign from pixel blur. Square grey background in mosaic design.  Abstract vector illustration, blurry effect for protection face on photo  and video. Digital censorship for content 5892424 Vector Art at Vecteezy">
            <a:extLst>
              <a:ext uri="{FF2B5EF4-FFF2-40B4-BE49-F238E27FC236}">
                <a16:creationId xmlns:a16="http://schemas.microsoft.com/office/drawing/2014/main" id="{C99E1AFE-A7B8-336B-9904-4B8BDD70FA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554"/>
          <a:stretch/>
        </p:blipFill>
        <p:spPr bwMode="auto">
          <a:xfrm rot="252702">
            <a:off x="8793743" y="2208527"/>
            <a:ext cx="1643029" cy="115745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Grindr - Gay Dating &amp; Chat on the App Store">
            <a:extLst>
              <a:ext uri="{FF2B5EF4-FFF2-40B4-BE49-F238E27FC236}">
                <a16:creationId xmlns:a16="http://schemas.microsoft.com/office/drawing/2014/main" id="{E291504D-40BC-E52A-FDA3-98409CF260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708" t="10717" r="26851" b="5557"/>
          <a:stretch/>
        </p:blipFill>
        <p:spPr bwMode="auto">
          <a:xfrm>
            <a:off x="859935" y="184665"/>
            <a:ext cx="2135056" cy="2068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9512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E9AD3-B835-1B43-4171-5715DF83F64D}"/>
              </a:ext>
            </a:extLst>
          </p:cNvPr>
          <p:cNvSpPr txBox="1"/>
          <p:nvPr/>
        </p:nvSpPr>
        <p:spPr>
          <a:xfrm>
            <a:off x="4677305" y="0"/>
            <a:ext cx="2248009" cy="369332"/>
          </a:xfrm>
          <a:prstGeom prst="rect">
            <a:avLst/>
          </a:prstGeom>
          <a:noFill/>
        </p:spPr>
        <p:txBody>
          <a:bodyPr wrap="square" rtlCol="0">
            <a:spAutoFit/>
          </a:bodyPr>
          <a:lstStyle/>
          <a:p>
            <a:r>
              <a:rPr lang="en-US" dirty="0"/>
              <a:t>Online “</a:t>
            </a:r>
            <a:r>
              <a:rPr lang="en-US" dirty="0" err="1"/>
              <a:t>Netreach</a:t>
            </a:r>
            <a:r>
              <a:rPr lang="en-US" dirty="0"/>
              <a:t>”</a:t>
            </a:r>
          </a:p>
        </p:txBody>
      </p:sp>
      <p:grpSp>
        <p:nvGrpSpPr>
          <p:cNvPr id="11" name="Group 10">
            <a:extLst>
              <a:ext uri="{FF2B5EF4-FFF2-40B4-BE49-F238E27FC236}">
                <a16:creationId xmlns:a16="http://schemas.microsoft.com/office/drawing/2014/main" id="{98A55894-69F7-BEDC-842F-D4A519F77B11}"/>
              </a:ext>
            </a:extLst>
          </p:cNvPr>
          <p:cNvGrpSpPr/>
          <p:nvPr/>
        </p:nvGrpSpPr>
        <p:grpSpPr>
          <a:xfrm>
            <a:off x="1722259" y="-119270"/>
            <a:ext cx="8152687" cy="7165536"/>
            <a:chOff x="2188174" y="2433782"/>
            <a:chExt cx="4457775" cy="4049669"/>
          </a:xfrm>
        </p:grpSpPr>
        <p:pic>
          <p:nvPicPr>
            <p:cNvPr id="6" name="Picture 5" descr="Map&#10;&#10;Description automatically generated">
              <a:extLst>
                <a:ext uri="{FF2B5EF4-FFF2-40B4-BE49-F238E27FC236}">
                  <a16:creationId xmlns:a16="http://schemas.microsoft.com/office/drawing/2014/main" id="{D3806845-A222-F690-6C97-3E7E1FF1ABCB}"/>
                </a:ext>
              </a:extLst>
            </p:cNvPr>
            <p:cNvPicPr>
              <a:picLocks noChangeAspect="1"/>
            </p:cNvPicPr>
            <p:nvPr/>
          </p:nvPicPr>
          <p:blipFill>
            <a:blip r:embed="rId2"/>
            <a:stretch>
              <a:fillRect/>
            </a:stretch>
          </p:blipFill>
          <p:spPr>
            <a:xfrm>
              <a:off x="2188174" y="2433782"/>
              <a:ext cx="4457775" cy="4049669"/>
            </a:xfrm>
            <a:prstGeom prst="rect">
              <a:avLst/>
            </a:prstGeom>
          </p:spPr>
        </p:pic>
        <p:sp>
          <p:nvSpPr>
            <p:cNvPr id="7" name="Oval 6">
              <a:extLst>
                <a:ext uri="{FF2B5EF4-FFF2-40B4-BE49-F238E27FC236}">
                  <a16:creationId xmlns:a16="http://schemas.microsoft.com/office/drawing/2014/main" id="{CEB9EE61-43ED-2665-4C25-8B5FAF3112F8}"/>
                </a:ext>
              </a:extLst>
            </p:cNvPr>
            <p:cNvSpPr/>
            <p:nvPr/>
          </p:nvSpPr>
          <p:spPr>
            <a:xfrm>
              <a:off x="3445642" y="3865391"/>
              <a:ext cx="178877" cy="18918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Doughnut 7">
            <a:extLst>
              <a:ext uri="{FF2B5EF4-FFF2-40B4-BE49-F238E27FC236}">
                <a16:creationId xmlns:a16="http://schemas.microsoft.com/office/drawing/2014/main" id="{CC32A0E2-FEA1-D73B-9B04-2DA080D3841C}"/>
              </a:ext>
            </a:extLst>
          </p:cNvPr>
          <p:cNvSpPr/>
          <p:nvPr/>
        </p:nvSpPr>
        <p:spPr>
          <a:xfrm>
            <a:off x="1740286" y="58930"/>
            <a:ext cx="4890576" cy="5044562"/>
          </a:xfrm>
          <a:prstGeom prst="donut">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12079518"/>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Where is Edmonton Alberta?">
            <a:extLst>
              <a:ext uri="{FF2B5EF4-FFF2-40B4-BE49-F238E27FC236}">
                <a16:creationId xmlns:a16="http://schemas.microsoft.com/office/drawing/2014/main" id="{38ECA19C-9200-3C85-491D-93902ADD19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9617" y="442343"/>
            <a:ext cx="7712765" cy="5973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629277"/>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hite van hi-res stock photography and images - Alamy">
            <a:extLst>
              <a:ext uri="{FF2B5EF4-FFF2-40B4-BE49-F238E27FC236}">
                <a16:creationId xmlns:a16="http://schemas.microsoft.com/office/drawing/2014/main" id="{9B36472B-8FB4-69A8-C5A3-674C63246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350" b="21046"/>
          <a:stretch/>
        </p:blipFill>
        <p:spPr bwMode="auto">
          <a:xfrm>
            <a:off x="2746560" y="344556"/>
            <a:ext cx="9445440" cy="54068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A Frame | A Board | Sandwich Board | Pavement Sign » Finger prints">
            <a:extLst>
              <a:ext uri="{FF2B5EF4-FFF2-40B4-BE49-F238E27FC236}">
                <a16:creationId xmlns:a16="http://schemas.microsoft.com/office/drawing/2014/main" id="{1970C225-307F-47B6-CE16-D9013E25F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52" y="4081670"/>
            <a:ext cx="2604052" cy="2604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440523"/>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A096D9-4E61-6B6F-794A-077DDFE15BB9}"/>
              </a:ext>
            </a:extLst>
          </p:cNvPr>
          <p:cNvPicPr>
            <a:picLocks noChangeAspect="1"/>
          </p:cNvPicPr>
          <p:nvPr/>
        </p:nvPicPr>
        <p:blipFill>
          <a:blip r:embed="rId2"/>
          <a:stretch>
            <a:fillRect/>
          </a:stretch>
        </p:blipFill>
        <p:spPr>
          <a:xfrm>
            <a:off x="1509367" y="1274968"/>
            <a:ext cx="8679860" cy="3575327"/>
          </a:xfrm>
          <a:prstGeom prst="rect">
            <a:avLst/>
          </a:prstGeom>
        </p:spPr>
      </p:pic>
    </p:spTree>
    <p:extLst>
      <p:ext uri="{BB962C8B-B14F-4D97-AF65-F5344CB8AC3E}">
        <p14:creationId xmlns:p14="http://schemas.microsoft.com/office/powerpoint/2010/main" val="50587977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NF-κB - Wikipedia">
            <a:extLst>
              <a:ext uri="{FF2B5EF4-FFF2-40B4-BE49-F238E27FC236}">
                <a16:creationId xmlns:a16="http://schemas.microsoft.com/office/drawing/2014/main" id="{6E5FEA97-07B3-23EC-B7D9-ABCAD01C12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2386" y="0"/>
            <a:ext cx="4446649" cy="33344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niversity of Alberta | Edmonton AB">
            <a:extLst>
              <a:ext uri="{FF2B5EF4-FFF2-40B4-BE49-F238E27FC236}">
                <a16:creationId xmlns:a16="http://schemas.microsoft.com/office/drawing/2014/main" id="{3ECC9950-F631-465B-B6D7-E23C01EF92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3429001"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frican trypanosomiasis - Wikipedia">
            <a:extLst>
              <a:ext uri="{FF2B5EF4-FFF2-40B4-BE49-F238E27FC236}">
                <a16:creationId xmlns:a16="http://schemas.microsoft.com/office/drawing/2014/main" id="{5DEE228F-DE44-ED6C-2A6E-B55019E4BA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2420" y="-94594"/>
            <a:ext cx="4829580" cy="3429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raphical user interface, text, application, email&#10;&#10;Description automatically generated">
            <a:extLst>
              <a:ext uri="{FF2B5EF4-FFF2-40B4-BE49-F238E27FC236}">
                <a16:creationId xmlns:a16="http://schemas.microsoft.com/office/drawing/2014/main" id="{17193F82-9875-8B3B-87F1-A425D12B3401}"/>
              </a:ext>
            </a:extLst>
          </p:cNvPr>
          <p:cNvPicPr>
            <a:picLocks noChangeAspect="1"/>
          </p:cNvPicPr>
          <p:nvPr/>
        </p:nvPicPr>
        <p:blipFill>
          <a:blip r:embed="rId5"/>
          <a:stretch>
            <a:fillRect/>
          </a:stretch>
        </p:blipFill>
        <p:spPr>
          <a:xfrm>
            <a:off x="2752579" y="4254440"/>
            <a:ext cx="6686841" cy="2603560"/>
          </a:xfrm>
          <a:prstGeom prst="rect">
            <a:avLst/>
          </a:prstGeom>
        </p:spPr>
      </p:pic>
    </p:spTree>
    <p:extLst>
      <p:ext uri="{BB962C8B-B14F-4D97-AF65-F5344CB8AC3E}">
        <p14:creationId xmlns:p14="http://schemas.microsoft.com/office/powerpoint/2010/main" val="2353985295"/>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63D35572-B128-3E49-7C01-0AED72C994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759669" y="252248"/>
            <a:ext cx="6320658" cy="1564873"/>
          </a:xfrm>
          <a:prstGeom prst="rect">
            <a:avLst/>
          </a:prstGeom>
        </p:spPr>
      </p:pic>
      <p:pic>
        <p:nvPicPr>
          <p:cNvPr id="10" name="Picture 9" descr="Graphical user interface, website&#10;&#10;Description automatically generated">
            <a:extLst>
              <a:ext uri="{FF2B5EF4-FFF2-40B4-BE49-F238E27FC236}">
                <a16:creationId xmlns:a16="http://schemas.microsoft.com/office/drawing/2014/main" id="{2B31630F-211C-099E-C8B9-29F84D897850}"/>
              </a:ext>
            </a:extLst>
          </p:cNvPr>
          <p:cNvPicPr>
            <a:picLocks noChangeAspect="1"/>
          </p:cNvPicPr>
          <p:nvPr/>
        </p:nvPicPr>
        <p:blipFill>
          <a:blip r:embed="rId4"/>
          <a:stretch>
            <a:fillRect/>
          </a:stretch>
        </p:blipFill>
        <p:spPr>
          <a:xfrm>
            <a:off x="441319" y="2261740"/>
            <a:ext cx="5654681" cy="4456053"/>
          </a:xfrm>
          <a:prstGeom prst="rect">
            <a:avLst/>
          </a:prstGeom>
        </p:spPr>
      </p:pic>
    </p:spTree>
    <p:extLst>
      <p:ext uri="{BB962C8B-B14F-4D97-AF65-F5344CB8AC3E}">
        <p14:creationId xmlns:p14="http://schemas.microsoft.com/office/powerpoint/2010/main" val="209342040"/>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3E06E22A-D35C-D073-DFFE-BF4CAB722ADC}"/>
              </a:ext>
            </a:extLst>
          </p:cNvPr>
          <p:cNvPicPr>
            <a:picLocks noChangeAspect="1"/>
          </p:cNvPicPr>
          <p:nvPr/>
        </p:nvPicPr>
        <p:blipFill>
          <a:blip r:embed="rId2"/>
          <a:stretch>
            <a:fillRect/>
          </a:stretch>
        </p:blipFill>
        <p:spPr>
          <a:xfrm>
            <a:off x="4569810" y="809744"/>
            <a:ext cx="3052379" cy="4661065"/>
          </a:xfrm>
          <a:prstGeom prst="rect">
            <a:avLst/>
          </a:prstGeom>
        </p:spPr>
      </p:pic>
      <p:pic>
        <p:nvPicPr>
          <p:cNvPr id="5" name="Picture 4" descr="A picture containing indoor&#10;&#10;Description automatically generated">
            <a:extLst>
              <a:ext uri="{FF2B5EF4-FFF2-40B4-BE49-F238E27FC236}">
                <a16:creationId xmlns:a16="http://schemas.microsoft.com/office/drawing/2014/main" id="{193030CB-6062-D1C9-5A3F-19DB61A85D18}"/>
              </a:ext>
            </a:extLst>
          </p:cNvPr>
          <p:cNvPicPr>
            <a:picLocks noChangeAspect="1"/>
          </p:cNvPicPr>
          <p:nvPr/>
        </p:nvPicPr>
        <p:blipFill rotWithShape="1">
          <a:blip r:embed="rId3"/>
          <a:srcRect l="18829" r="24225"/>
          <a:stretch/>
        </p:blipFill>
        <p:spPr>
          <a:xfrm rot="5400000">
            <a:off x="7898609" y="497864"/>
            <a:ext cx="3788847" cy="4990052"/>
          </a:xfrm>
          <a:prstGeom prst="rect">
            <a:avLst/>
          </a:prstGeom>
        </p:spPr>
      </p:pic>
      <p:pic>
        <p:nvPicPr>
          <p:cNvPr id="9" name="Picture 8" descr="A picture containing text, indoor, cluttered&#10;&#10;Description automatically generated">
            <a:extLst>
              <a:ext uri="{FF2B5EF4-FFF2-40B4-BE49-F238E27FC236}">
                <a16:creationId xmlns:a16="http://schemas.microsoft.com/office/drawing/2014/main" id="{1F7BD9C1-6E50-3A35-9515-03F8275C7A98}"/>
              </a:ext>
            </a:extLst>
          </p:cNvPr>
          <p:cNvPicPr>
            <a:picLocks noChangeAspect="1"/>
          </p:cNvPicPr>
          <p:nvPr/>
        </p:nvPicPr>
        <p:blipFill>
          <a:blip r:embed="rId4"/>
          <a:stretch>
            <a:fillRect/>
          </a:stretch>
        </p:blipFill>
        <p:spPr>
          <a:xfrm>
            <a:off x="18690" y="348223"/>
            <a:ext cx="4875305" cy="5289333"/>
          </a:xfrm>
          <a:prstGeom prst="rect">
            <a:avLst/>
          </a:prstGeom>
        </p:spPr>
      </p:pic>
    </p:spTree>
    <p:extLst>
      <p:ext uri="{BB962C8B-B14F-4D97-AF65-F5344CB8AC3E}">
        <p14:creationId xmlns:p14="http://schemas.microsoft.com/office/powerpoint/2010/main" val="495181474"/>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close up of some snow&#10;&#10;Description automatically generated with low confidence">
            <a:extLst>
              <a:ext uri="{FF2B5EF4-FFF2-40B4-BE49-F238E27FC236}">
                <a16:creationId xmlns:a16="http://schemas.microsoft.com/office/drawing/2014/main" id="{31B499A7-6321-7ECA-5A7C-E19E5674F1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035" y="636105"/>
            <a:ext cx="10243929" cy="5121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730009"/>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D1DBC412-4891-85C9-21DD-29ADA0DA75EF}"/>
              </a:ext>
            </a:extLst>
          </p:cNvPr>
          <p:cNvPicPr>
            <a:picLocks noChangeAspect="1"/>
          </p:cNvPicPr>
          <p:nvPr/>
        </p:nvPicPr>
        <p:blipFill>
          <a:blip r:embed="rId2"/>
          <a:stretch>
            <a:fillRect/>
          </a:stretch>
        </p:blipFill>
        <p:spPr>
          <a:xfrm>
            <a:off x="107513" y="0"/>
            <a:ext cx="8130344" cy="1648810"/>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7BFB19F6-4BCE-6F97-04F3-96A67E724A87}"/>
              </a:ext>
            </a:extLst>
          </p:cNvPr>
          <p:cNvPicPr>
            <a:picLocks noChangeAspect="1"/>
          </p:cNvPicPr>
          <p:nvPr/>
        </p:nvPicPr>
        <p:blipFill>
          <a:blip r:embed="rId3"/>
          <a:stretch>
            <a:fillRect/>
          </a:stretch>
        </p:blipFill>
        <p:spPr>
          <a:xfrm>
            <a:off x="5557564" y="2086063"/>
            <a:ext cx="6463861" cy="4637746"/>
          </a:xfrm>
          <a:prstGeom prst="rect">
            <a:avLst/>
          </a:prstGeom>
        </p:spPr>
      </p:pic>
      <p:pic>
        <p:nvPicPr>
          <p:cNvPr id="12" name="Picture 11" descr="Graphical user interface, text, application, email&#10;&#10;Description automatically generated">
            <a:extLst>
              <a:ext uri="{FF2B5EF4-FFF2-40B4-BE49-F238E27FC236}">
                <a16:creationId xmlns:a16="http://schemas.microsoft.com/office/drawing/2014/main" id="{980BFEEA-6EF8-2384-8898-4B5FF55088F0}"/>
              </a:ext>
            </a:extLst>
          </p:cNvPr>
          <p:cNvPicPr>
            <a:picLocks noChangeAspect="1"/>
          </p:cNvPicPr>
          <p:nvPr/>
        </p:nvPicPr>
        <p:blipFill rotWithShape="1">
          <a:blip r:embed="rId4"/>
          <a:srcRect t="3963"/>
          <a:stretch/>
        </p:blipFill>
        <p:spPr>
          <a:xfrm>
            <a:off x="2070537" y="1566040"/>
            <a:ext cx="6463861" cy="2167896"/>
          </a:xfrm>
          <a:prstGeom prst="rect">
            <a:avLst/>
          </a:prstGeom>
        </p:spPr>
      </p:pic>
    </p:spTree>
    <p:extLst>
      <p:ext uri="{BB962C8B-B14F-4D97-AF65-F5344CB8AC3E}">
        <p14:creationId xmlns:p14="http://schemas.microsoft.com/office/powerpoint/2010/main" val="1786353202"/>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92F5096D-36FC-DAB9-A199-9824D1395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781652" cy="41561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Graphical user interface, text, application&#10;&#10;Description automatically generated">
            <a:extLst>
              <a:ext uri="{FF2B5EF4-FFF2-40B4-BE49-F238E27FC236}">
                <a16:creationId xmlns:a16="http://schemas.microsoft.com/office/drawing/2014/main" id="{0E4E0F01-5F7B-9596-2137-2BA1A88078CE}"/>
              </a:ext>
            </a:extLst>
          </p:cNvPr>
          <p:cNvPicPr>
            <a:picLocks noChangeAspect="1"/>
          </p:cNvPicPr>
          <p:nvPr/>
        </p:nvPicPr>
        <p:blipFill>
          <a:blip r:embed="rId3"/>
          <a:stretch>
            <a:fillRect/>
          </a:stretch>
        </p:blipFill>
        <p:spPr>
          <a:xfrm>
            <a:off x="5410348" y="2147731"/>
            <a:ext cx="6781652" cy="4710269"/>
          </a:xfrm>
          <a:prstGeom prst="rect">
            <a:avLst/>
          </a:prstGeom>
        </p:spPr>
      </p:pic>
    </p:spTree>
    <p:extLst>
      <p:ext uri="{BB962C8B-B14F-4D97-AF65-F5344CB8AC3E}">
        <p14:creationId xmlns:p14="http://schemas.microsoft.com/office/powerpoint/2010/main" val="99118156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2D40A14F-EB7E-07EA-30AD-F8AB1B36AF4F}"/>
              </a:ext>
            </a:extLst>
          </p:cNvPr>
          <p:cNvPicPr>
            <a:picLocks noChangeAspect="1"/>
          </p:cNvPicPr>
          <p:nvPr/>
        </p:nvPicPr>
        <p:blipFill>
          <a:blip r:embed="rId2"/>
          <a:stretch>
            <a:fillRect/>
          </a:stretch>
        </p:blipFill>
        <p:spPr>
          <a:xfrm>
            <a:off x="2882128" y="764809"/>
            <a:ext cx="5500255" cy="5756860"/>
          </a:xfrm>
          <a:prstGeom prst="rect">
            <a:avLst/>
          </a:prstGeom>
        </p:spPr>
      </p:pic>
      <p:sp>
        <p:nvSpPr>
          <p:cNvPr id="10" name="TextBox 9">
            <a:extLst>
              <a:ext uri="{FF2B5EF4-FFF2-40B4-BE49-F238E27FC236}">
                <a16:creationId xmlns:a16="http://schemas.microsoft.com/office/drawing/2014/main" id="{C782E7A1-163D-62A4-CE38-DB58BAF18C6A}"/>
              </a:ext>
            </a:extLst>
          </p:cNvPr>
          <p:cNvSpPr txBox="1"/>
          <p:nvPr/>
        </p:nvSpPr>
        <p:spPr>
          <a:xfrm>
            <a:off x="4109545" y="515007"/>
            <a:ext cx="1418896" cy="923330"/>
          </a:xfrm>
          <a:prstGeom prst="rect">
            <a:avLst/>
          </a:prstGeom>
          <a:noFill/>
        </p:spPr>
        <p:txBody>
          <a:bodyPr wrap="square" rtlCol="0">
            <a:spAutoFit/>
          </a:bodyPr>
          <a:lstStyle/>
          <a:p>
            <a:r>
              <a:rPr lang="en-US" dirty="0"/>
              <a:t>Ring Vaccination Strategy</a:t>
            </a:r>
          </a:p>
        </p:txBody>
      </p:sp>
      <p:sp>
        <p:nvSpPr>
          <p:cNvPr id="11" name="TextBox 10">
            <a:extLst>
              <a:ext uri="{FF2B5EF4-FFF2-40B4-BE49-F238E27FC236}">
                <a16:creationId xmlns:a16="http://schemas.microsoft.com/office/drawing/2014/main" id="{A936CD64-D152-8ECE-4530-69F9E02287D6}"/>
              </a:ext>
            </a:extLst>
          </p:cNvPr>
          <p:cNvSpPr txBox="1"/>
          <p:nvPr/>
        </p:nvSpPr>
        <p:spPr>
          <a:xfrm>
            <a:off x="5840958" y="6152337"/>
            <a:ext cx="2393540" cy="369332"/>
          </a:xfrm>
          <a:prstGeom prst="rect">
            <a:avLst/>
          </a:prstGeom>
          <a:noFill/>
        </p:spPr>
        <p:txBody>
          <a:bodyPr wrap="none" rtlCol="0">
            <a:spAutoFit/>
          </a:bodyPr>
          <a:lstStyle/>
          <a:p>
            <a:r>
              <a:rPr lang="en-GB" dirty="0"/>
              <a:t>(Choudhary et al. 2022)</a:t>
            </a:r>
            <a:endParaRPr lang="en-US" dirty="0"/>
          </a:p>
        </p:txBody>
      </p:sp>
    </p:spTree>
    <p:extLst>
      <p:ext uri="{BB962C8B-B14F-4D97-AF65-F5344CB8AC3E}">
        <p14:creationId xmlns:p14="http://schemas.microsoft.com/office/powerpoint/2010/main" val="966070756"/>
      </p:ext>
    </p:extLst>
  </p:cSld>
  <p:clrMapOvr>
    <a:masterClrMapping/>
  </p:clrMapOvr>
  <mc:AlternateContent xmlns:mc="http://schemas.openxmlformats.org/markup-compatibility/2006">
    <mc:Choice xmlns:p14="http://schemas.microsoft.com/office/powerpoint/2010/main" Requires="p14">
      <p:transition spd="slow" p14:dur="2000" advTm="20000"/>
    </mc:Choice>
    <mc:Fallback>
      <p:transition spd="slow" advTm="20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6696</TotalTime>
  <Words>129</Words>
  <Application>Microsoft Macintosh PowerPoint</Application>
  <PresentationFormat>Widescreen</PresentationFormat>
  <Paragraphs>34</Paragraphs>
  <Slides>21</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Sawyer Patterson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Sawyer Patterson</dc:title>
  <dc:creator>Sawyer Patterson</dc:creator>
  <cp:lastModifiedBy>Sawyer Patterson</cp:lastModifiedBy>
  <cp:revision>3</cp:revision>
  <dcterms:created xsi:type="dcterms:W3CDTF">2023-02-21T22:50:11Z</dcterms:created>
  <dcterms:modified xsi:type="dcterms:W3CDTF">2023-03-02T20:34:56Z</dcterms:modified>
</cp:coreProperties>
</file>